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906000" cy="6858000" type="A4"/>
  <p:notesSz cx="9906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C2C3-8A04-4C71-9C4E-7CA0480269C0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B304-9B3C-46C4-99C4-81464315C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4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1C2C3-8A04-4C71-9C4E-7CA0480269C0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B304-9B3C-46C4-99C4-81464315C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7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60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Land </a:t>
            </a:r>
            <a:r>
              <a:rPr lang="en-US" spc="-175" smtClean="0"/>
              <a:t>T</a:t>
            </a:r>
            <a:r>
              <a:rPr lang="en-US" smtClean="0"/>
              <a:t>ransport</a:t>
            </a:r>
            <a:r>
              <a:rPr lang="en-US" spc="-15" smtClean="0"/>
              <a:t> </a:t>
            </a:r>
            <a:r>
              <a:rPr lang="en-US" smtClean="0">
                <a:latin typeface="Arial"/>
                <a:cs typeface="Arial"/>
              </a:rPr>
              <a:t>– </a:t>
            </a:r>
            <a:r>
              <a:rPr lang="en-US" smtClean="0"/>
              <a:t>Proje</a:t>
            </a:r>
            <a:r>
              <a:rPr lang="en-US" spc="-10" smtClean="0"/>
              <a:t>c</a:t>
            </a:r>
            <a:r>
              <a:rPr lang="en-US" smtClean="0"/>
              <a:t>t</a:t>
            </a:r>
            <a:r>
              <a:rPr lang="en-US" spc="-10" smtClean="0"/>
              <a:t> </a:t>
            </a:r>
            <a:r>
              <a:rPr lang="en-US" smtClean="0"/>
              <a:t>Cargo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54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Ou</a:t>
            </a:r>
            <a:r>
              <a:rPr lang="en-US" b="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Pr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nci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al Bus</a:t>
            </a:r>
            <a:r>
              <a:rPr lang="en-US" b="0" spc="-10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s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Activit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mtClean="0">
                <a:latin typeface="Calibri"/>
                <a:cs typeface="Calibri"/>
              </a:rPr>
              <a:t>es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Land </a:t>
            </a:r>
            <a:r>
              <a:rPr lang="en-US" spc="-175" smtClean="0"/>
              <a:t>T</a:t>
            </a:r>
            <a:r>
              <a:rPr lang="en-US" smtClean="0"/>
              <a:t>ransport</a:t>
            </a:r>
            <a:r>
              <a:rPr lang="en-US" spc="-15" smtClean="0"/>
              <a:t> </a:t>
            </a:r>
            <a:r>
              <a:rPr lang="en-US" smtClean="0">
                <a:latin typeface="Arial"/>
                <a:cs typeface="Arial"/>
              </a:rPr>
              <a:t>– </a:t>
            </a:r>
            <a:r>
              <a:rPr lang="en-US" smtClean="0"/>
              <a:t>Container</a:t>
            </a:r>
            <a:r>
              <a:rPr lang="en-US" spc="-15" smtClean="0"/>
              <a:t> </a:t>
            </a:r>
            <a:r>
              <a:rPr lang="en-US" smtClean="0"/>
              <a:t>Haulage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53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Land </a:t>
            </a:r>
            <a:r>
              <a:rPr lang="en-US" spc="-175" smtClean="0"/>
              <a:t>T</a:t>
            </a:r>
            <a:r>
              <a:rPr lang="en-US" smtClean="0"/>
              <a:t>ransport</a:t>
            </a:r>
            <a:r>
              <a:rPr lang="en-US" spc="-15" smtClean="0"/>
              <a:t> </a:t>
            </a:r>
            <a:r>
              <a:rPr lang="en-US" smtClean="0">
                <a:latin typeface="Arial"/>
                <a:cs typeface="Arial"/>
              </a:rPr>
              <a:t>– </a:t>
            </a:r>
            <a:r>
              <a:rPr lang="en-US" smtClean="0"/>
              <a:t>Container</a:t>
            </a:r>
            <a:r>
              <a:rPr lang="en-US" spc="-15" smtClean="0"/>
              <a:t> </a:t>
            </a:r>
            <a:r>
              <a:rPr lang="en-US" smtClean="0"/>
              <a:t>Haulage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1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Ou</a:t>
            </a:r>
            <a:r>
              <a:rPr lang="en-US" b="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Pr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nci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al Bus</a:t>
            </a:r>
            <a:r>
              <a:rPr lang="en-US" b="0" spc="-10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s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Activit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mtClean="0">
                <a:latin typeface="Calibri"/>
                <a:cs typeface="Calibri"/>
              </a:rPr>
              <a:t>es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87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ts val="3570"/>
              </a:lnSpc>
            </a:pPr>
            <a:r>
              <a:rPr lang="en-US" spc="-114" smtClean="0"/>
              <a:t>W</a:t>
            </a:r>
            <a:r>
              <a:rPr lang="en-US" smtClean="0"/>
              <a:t>arehouse</a:t>
            </a:r>
            <a:r>
              <a:rPr lang="en-US" spc="-40" smtClean="0"/>
              <a:t> </a:t>
            </a:r>
            <a:r>
              <a:rPr lang="en-US" smtClean="0"/>
              <a:t>&amp; Dis</a:t>
            </a:r>
            <a:r>
              <a:rPr lang="en-US" spc="-10" smtClean="0"/>
              <a:t>t</a:t>
            </a:r>
            <a:r>
              <a:rPr lang="en-US" smtClean="0"/>
              <a:t>r</a:t>
            </a:r>
            <a:r>
              <a:rPr lang="en-US" spc="-15" smtClean="0"/>
              <a:t>i</a:t>
            </a:r>
            <a:r>
              <a:rPr lang="en-US" smtClean="0"/>
              <a:t>bution</a:t>
            </a:r>
            <a:r>
              <a:rPr lang="en-US" spc="20" smtClean="0"/>
              <a:t> </a:t>
            </a:r>
            <a:r>
              <a:rPr lang="en-US" smtClean="0"/>
              <a:t>Serv</a:t>
            </a:r>
            <a:r>
              <a:rPr lang="en-US" spc="-15" smtClean="0"/>
              <a:t>i</a:t>
            </a:r>
            <a:r>
              <a:rPr lang="en-US" smtClean="0"/>
              <a:t>ces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Snapshots</a:t>
            </a:r>
            <a:r>
              <a:rPr lang="en-US" spc="-20" smtClean="0"/>
              <a:t> </a:t>
            </a:r>
            <a:r>
              <a:rPr lang="en-US" smtClean="0"/>
              <a:t>of Our</a:t>
            </a:r>
            <a:r>
              <a:rPr lang="en-US" spc="5" smtClean="0"/>
              <a:t> </a:t>
            </a:r>
            <a:r>
              <a:rPr lang="en-US" spc="-114" smtClean="0"/>
              <a:t>W</a:t>
            </a:r>
            <a:r>
              <a:rPr lang="en-US" smtClean="0"/>
              <a:t>arehouses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17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Ou</a:t>
            </a:r>
            <a:r>
              <a:rPr lang="en-US" b="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Pr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nci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al Bus</a:t>
            </a:r>
            <a:r>
              <a:rPr lang="en-US" b="0" spc="-10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s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Activit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mtClean="0">
                <a:latin typeface="Calibri"/>
                <a:cs typeface="Calibri"/>
              </a:rPr>
              <a:t>es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4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Fre</a:t>
            </a:r>
            <a:r>
              <a:rPr lang="en-US" spc="-10" smtClean="0"/>
              <a:t>i</a:t>
            </a:r>
            <a:r>
              <a:rPr lang="en-US" smtClean="0"/>
              <a:t>ght Forwa</a:t>
            </a:r>
            <a:r>
              <a:rPr lang="en-US" spc="-10" smtClean="0"/>
              <a:t>r</a:t>
            </a:r>
            <a:r>
              <a:rPr lang="en-US" smtClean="0"/>
              <a:t>ding</a:t>
            </a:r>
            <a:r>
              <a:rPr lang="en-US" spc="10" smtClean="0"/>
              <a:t> </a:t>
            </a:r>
            <a:r>
              <a:rPr lang="en-US" smtClean="0"/>
              <a:t>&amp; Customs</a:t>
            </a:r>
            <a:r>
              <a:rPr lang="en-US" spc="-15" smtClean="0"/>
              <a:t> </a:t>
            </a:r>
            <a:r>
              <a:rPr lang="en-US" smtClean="0"/>
              <a:t>Brokerage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1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Ou</a:t>
            </a:r>
            <a:r>
              <a:rPr lang="en-US" b="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Pr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nci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al Bus</a:t>
            </a:r>
            <a:r>
              <a:rPr lang="en-US" b="0" spc="-10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s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Activit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mtClean="0">
                <a:latin typeface="Calibri"/>
                <a:cs typeface="Calibri"/>
              </a:rPr>
              <a:t>es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Corporate</a:t>
            </a:r>
            <a:r>
              <a:rPr lang="en-US" spc="-25" smtClean="0"/>
              <a:t> </a:t>
            </a:r>
            <a:r>
              <a:rPr lang="en-US" smtClean="0"/>
              <a:t>&amp; Shareho</a:t>
            </a:r>
            <a:r>
              <a:rPr lang="en-US" spc="-10" smtClean="0"/>
              <a:t>l</a:t>
            </a:r>
            <a:r>
              <a:rPr lang="en-US" smtClean="0"/>
              <a:t>ding Structu</a:t>
            </a:r>
            <a:r>
              <a:rPr lang="en-US" spc="-10" smtClean="0"/>
              <a:t>r</a:t>
            </a:r>
            <a:r>
              <a:rPr lang="en-US" smtClean="0"/>
              <a:t>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z="2700" smtClean="0"/>
              <a:t>Ma</a:t>
            </a:r>
            <a:r>
              <a:rPr lang="en-US" sz="2700" spc="-15" smtClean="0"/>
              <a:t>n</a:t>
            </a:r>
            <a:r>
              <a:rPr lang="en-US" sz="2700" smtClean="0"/>
              <a:t>ufact</a:t>
            </a:r>
            <a:r>
              <a:rPr lang="en-US" sz="2700" spc="-15" smtClean="0"/>
              <a:t>u</a:t>
            </a:r>
            <a:r>
              <a:rPr lang="en-US" sz="2700" smtClean="0"/>
              <a:t>r</a:t>
            </a:r>
            <a:r>
              <a:rPr lang="en-US" sz="2700" spc="5" smtClean="0"/>
              <a:t>i</a:t>
            </a:r>
            <a:r>
              <a:rPr lang="en-US" sz="2700" smtClean="0"/>
              <a:t>n</a:t>
            </a:r>
            <a:r>
              <a:rPr lang="en-US" sz="2700" spc="-15" smtClean="0"/>
              <a:t>g</a:t>
            </a:r>
            <a:r>
              <a:rPr lang="en-US" sz="2700" smtClean="0"/>
              <a:t>,</a:t>
            </a:r>
            <a:r>
              <a:rPr lang="en-US" sz="2700" spc="5" smtClean="0"/>
              <a:t> </a:t>
            </a:r>
            <a:r>
              <a:rPr lang="en-US" sz="2700" smtClean="0"/>
              <a:t>Fa</a:t>
            </a:r>
            <a:r>
              <a:rPr lang="en-US" sz="2700" spc="-15" smtClean="0"/>
              <a:t>b</a:t>
            </a:r>
            <a:r>
              <a:rPr lang="en-US" sz="2700" smtClean="0"/>
              <a:t>r</a:t>
            </a:r>
            <a:r>
              <a:rPr lang="en-US" sz="2700" spc="5" smtClean="0"/>
              <a:t>i</a:t>
            </a:r>
            <a:r>
              <a:rPr lang="en-US" sz="2700" smtClean="0"/>
              <a:t>cation &amp; R</a:t>
            </a:r>
            <a:r>
              <a:rPr lang="en-US" sz="2700" spc="-10" smtClean="0"/>
              <a:t>e</a:t>
            </a:r>
            <a:r>
              <a:rPr lang="en-US" sz="2700" smtClean="0"/>
              <a:t>furbishme</a:t>
            </a:r>
            <a:r>
              <a:rPr lang="en-US" sz="2700" spc="-15" smtClean="0"/>
              <a:t>n</a:t>
            </a:r>
            <a:r>
              <a:rPr lang="en-US" sz="2700" smtClean="0"/>
              <a:t>t</a:t>
            </a:r>
            <a:r>
              <a:rPr lang="en-US" sz="2700" spc="15" smtClean="0"/>
              <a:t> </a:t>
            </a:r>
            <a:r>
              <a:rPr lang="en-US" sz="2700" smtClean="0"/>
              <a:t>of </a:t>
            </a:r>
            <a:r>
              <a:rPr lang="en-US" sz="2700" spc="-150" smtClean="0"/>
              <a:t>T</a:t>
            </a:r>
            <a:r>
              <a:rPr lang="en-US" sz="2700" smtClean="0"/>
              <a:t>ra</a:t>
            </a:r>
            <a:r>
              <a:rPr lang="en-US" sz="2700" spc="5" smtClean="0"/>
              <a:t>i</a:t>
            </a:r>
            <a:r>
              <a:rPr lang="en-US" sz="2700" smtClean="0"/>
              <a:t>le</a:t>
            </a:r>
            <a:r>
              <a:rPr lang="en-US" sz="2700" spc="5" smtClean="0"/>
              <a:t>r</a:t>
            </a:r>
            <a:r>
              <a:rPr lang="en-US" sz="2700" smtClean="0"/>
              <a:t>s</a:t>
            </a:r>
            <a:endParaRPr lang="en-US" sz="27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85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Our</a:t>
            </a:r>
            <a:r>
              <a:rPr lang="en-US" spc="-10" smtClean="0"/>
              <a:t> </a:t>
            </a:r>
            <a:r>
              <a:rPr lang="en-US" smtClean="0"/>
              <a:t>Fabrica</a:t>
            </a:r>
            <a:r>
              <a:rPr lang="en-US" spc="-10" smtClean="0"/>
              <a:t>t</a:t>
            </a:r>
            <a:r>
              <a:rPr lang="en-US" smtClean="0"/>
              <a:t>ion Capabil</a:t>
            </a:r>
            <a:r>
              <a:rPr lang="en-US" spc="-15" smtClean="0"/>
              <a:t>i</a:t>
            </a:r>
            <a:r>
              <a:rPr lang="en-US" smtClean="0"/>
              <a:t>t</a:t>
            </a:r>
            <a:r>
              <a:rPr lang="en-US" spc="-10" smtClean="0"/>
              <a:t>i</a:t>
            </a:r>
            <a:r>
              <a:rPr lang="en-US" smtClean="0"/>
              <a:t>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pc="-10" smtClean="0"/>
              <a:t>I</a:t>
            </a:r>
            <a:r>
              <a:rPr lang="en-US" smtClean="0"/>
              <a:t>n</a:t>
            </a:r>
            <a:r>
              <a:rPr lang="en-US" spc="-5" smtClean="0"/>
              <a:t>-</a:t>
            </a:r>
            <a:r>
              <a:rPr lang="en-US" smtClean="0"/>
              <a:t>House Ma</a:t>
            </a:r>
            <a:r>
              <a:rPr lang="en-US" spc="-15" smtClean="0"/>
              <a:t>i</a:t>
            </a:r>
            <a:r>
              <a:rPr lang="en-US" smtClean="0"/>
              <a:t>ntenance</a:t>
            </a:r>
            <a:r>
              <a:rPr lang="en-US" spc="-15" smtClean="0"/>
              <a:t> </a:t>
            </a:r>
            <a:r>
              <a:rPr lang="en-US" smtClean="0"/>
              <a:t>Expert</a:t>
            </a:r>
            <a:r>
              <a:rPr lang="en-US" spc="-15" smtClean="0"/>
              <a:t>i</a:t>
            </a:r>
            <a:r>
              <a:rPr lang="en-US" smtClean="0"/>
              <a:t>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Sna</a:t>
            </a:r>
            <a:r>
              <a:rPr lang="en-US" b="0" spc="-20" smtClean="0">
                <a:latin typeface="Calibri"/>
                <a:cs typeface="Calibri"/>
              </a:rPr>
              <a:t>p</a:t>
            </a:r>
            <a:r>
              <a:rPr lang="en-US" b="0" spc="-5" smtClean="0">
                <a:latin typeface="Calibri"/>
                <a:cs typeface="Calibri"/>
              </a:rPr>
              <a:t>sho</a:t>
            </a:r>
            <a:r>
              <a:rPr lang="en-US" b="0" smtClean="0">
                <a:latin typeface="Calibri"/>
                <a:cs typeface="Calibri"/>
              </a:rPr>
              <a:t>t</a:t>
            </a:r>
            <a:r>
              <a:rPr lang="en-US" b="0" spc="-20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o</a:t>
            </a:r>
            <a:r>
              <a:rPr lang="en-US" b="0" smtClean="0">
                <a:latin typeface="Calibri"/>
                <a:cs typeface="Calibri"/>
              </a:rPr>
              <a:t>f </a:t>
            </a:r>
            <a:r>
              <a:rPr lang="en-US" b="0" spc="-5" smtClean="0">
                <a:latin typeface="Calibri"/>
                <a:cs typeface="Calibri"/>
              </a:rPr>
              <a:t>X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mtClean="0">
                <a:latin typeface="Calibri"/>
                <a:cs typeface="Calibri"/>
              </a:rPr>
              <a:t>n</a:t>
            </a:r>
            <a:r>
              <a:rPr lang="en-US" b="0" spc="-5" smtClean="0">
                <a:latin typeface="Calibri"/>
                <a:cs typeface="Calibri"/>
              </a:rPr>
              <a:t> H</a:t>
            </a:r>
            <a:r>
              <a:rPr lang="en-US" b="0" spc="-35" smtClean="0">
                <a:latin typeface="Calibri"/>
                <a:cs typeface="Calibri"/>
              </a:rPr>
              <a:t>w</a:t>
            </a:r>
            <a:r>
              <a:rPr lang="en-US" b="0" smtClean="0">
                <a:latin typeface="Calibri"/>
                <a:cs typeface="Calibri"/>
              </a:rPr>
              <a:t>a G</a:t>
            </a:r>
            <a:r>
              <a:rPr lang="en-US" b="0" spc="-45" smtClean="0">
                <a:latin typeface="Calibri"/>
                <a:cs typeface="Calibri"/>
              </a:rPr>
              <a:t>r</a:t>
            </a:r>
            <a:r>
              <a:rPr lang="en-US" b="0" spc="-5" smtClean="0">
                <a:latin typeface="Calibri"/>
                <a:cs typeface="Calibri"/>
              </a:rPr>
              <a:t>ou</a:t>
            </a:r>
            <a:r>
              <a:rPr lang="en-US" b="0" smtClean="0">
                <a:latin typeface="Calibri"/>
                <a:cs typeface="Calibri"/>
              </a:rPr>
              <a:t>p as </a:t>
            </a:r>
            <a:r>
              <a:rPr lang="en-US" b="0" spc="-30" smtClean="0">
                <a:latin typeface="Calibri"/>
                <a:cs typeface="Calibri"/>
              </a:rPr>
              <a:t>a</a:t>
            </a:r>
            <a:r>
              <a:rPr lang="en-US" b="0" smtClean="0">
                <a:latin typeface="Calibri"/>
                <a:cs typeface="Calibri"/>
              </a:rPr>
              <a:t>t</a:t>
            </a:r>
            <a:r>
              <a:rPr lang="en-US" b="0" spc="-1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31 </a:t>
            </a:r>
            <a:r>
              <a:rPr lang="en-US" b="0" spc="-5" smtClean="0">
                <a:latin typeface="Calibri"/>
                <a:cs typeface="Calibri"/>
              </a:rPr>
              <a:t>Dec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mtClean="0">
                <a:latin typeface="Calibri"/>
                <a:cs typeface="Calibri"/>
              </a:rPr>
              <a:t>mb</a:t>
            </a:r>
            <a:r>
              <a:rPr lang="en-US" b="0" spc="-10" smtClean="0">
                <a:latin typeface="Calibri"/>
                <a:cs typeface="Calibri"/>
              </a:rPr>
              <a:t>e</a:t>
            </a:r>
            <a:r>
              <a:rPr lang="en-US" b="0" spc="-15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2019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80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C</a:t>
            </a:r>
            <a:r>
              <a:rPr lang="en-US" b="0" spc="-15" smtClean="0">
                <a:latin typeface="Calibri"/>
                <a:cs typeface="Calibri"/>
              </a:rPr>
              <a:t>l</a:t>
            </a:r>
            <a:r>
              <a:rPr lang="en-US" b="0" smtClean="0">
                <a:latin typeface="Calibri"/>
                <a:cs typeface="Calibri"/>
              </a:rPr>
              <a:t>i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30" smtClean="0">
                <a:latin typeface="Calibri"/>
                <a:cs typeface="Calibri"/>
              </a:rPr>
              <a:t>n</a:t>
            </a:r>
            <a:r>
              <a:rPr lang="en-US" b="0" spc="-35" smtClean="0">
                <a:latin typeface="Calibri"/>
                <a:cs typeface="Calibri"/>
              </a:rPr>
              <a:t>t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-15" smtClean="0">
                <a:latin typeface="Calibri"/>
                <a:cs typeface="Calibri"/>
              </a:rPr>
              <a:t>le </a:t>
            </a:r>
            <a:r>
              <a:rPr lang="en-US" b="0" spc="-5" smtClean="0">
                <a:latin typeface="Calibri"/>
                <a:cs typeface="Calibri"/>
              </a:rPr>
              <a:t>F</a:t>
            </a:r>
            <a:r>
              <a:rPr lang="en-US" b="0" spc="-50" smtClean="0">
                <a:latin typeface="Calibri"/>
                <a:cs typeface="Calibri"/>
              </a:rPr>
              <a:t>r</a:t>
            </a:r>
            <a:r>
              <a:rPr lang="en-US" b="0" spc="-5" smtClean="0">
                <a:latin typeface="Calibri"/>
                <a:cs typeface="Calibri"/>
              </a:rPr>
              <a:t>o</a:t>
            </a:r>
            <a:r>
              <a:rPr lang="en-US" b="0" smtClean="0">
                <a:latin typeface="Calibri"/>
                <a:cs typeface="Calibri"/>
              </a:rPr>
              <a:t>m </a:t>
            </a:r>
            <a:r>
              <a:rPr lang="en-US" b="0" spc="-165" smtClean="0">
                <a:latin typeface="Calibri"/>
                <a:cs typeface="Calibri"/>
              </a:rPr>
              <a:t>V</a:t>
            </a:r>
            <a:r>
              <a:rPr lang="en-US" b="0" smtClean="0">
                <a:latin typeface="Calibri"/>
                <a:cs typeface="Calibri"/>
              </a:rPr>
              <a:t>ario</a:t>
            </a:r>
            <a:r>
              <a:rPr lang="en-US" b="0" spc="-15" smtClean="0">
                <a:latin typeface="Calibri"/>
                <a:cs typeface="Calibri"/>
              </a:rPr>
              <a:t>u</a:t>
            </a:r>
            <a:r>
              <a:rPr lang="en-US" b="0" smtClean="0">
                <a:latin typeface="Calibri"/>
                <a:cs typeface="Calibri"/>
              </a:rPr>
              <a:t>s Indu</a:t>
            </a:r>
            <a:r>
              <a:rPr lang="en-US" b="0" spc="-4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tri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mtClean="0">
                <a:latin typeface="Calibri"/>
                <a:cs typeface="Calibri"/>
              </a:rPr>
              <a:t>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24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79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04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0805">
              <a:lnSpc>
                <a:spcPts val="3080"/>
              </a:lnSpc>
            </a:pPr>
            <a:r>
              <a:rPr lang="en-US" sz="2700" smtClean="0"/>
              <a:t>R</a:t>
            </a:r>
            <a:r>
              <a:rPr lang="en-US" sz="2700" spc="-15" smtClean="0"/>
              <a:t>e</a:t>
            </a:r>
            <a:r>
              <a:rPr lang="en-US" sz="2700" smtClean="0"/>
              <a:t>ve</a:t>
            </a:r>
            <a:r>
              <a:rPr lang="en-US" sz="2700" spc="-15" smtClean="0"/>
              <a:t>n</a:t>
            </a:r>
            <a:r>
              <a:rPr lang="en-US" sz="2700" smtClean="0"/>
              <a:t>ue</a:t>
            </a:r>
            <a:r>
              <a:rPr lang="en-US" sz="2700" spc="-15" smtClean="0"/>
              <a:t> </a:t>
            </a:r>
            <a:r>
              <a:rPr lang="en-US" sz="2700" smtClean="0"/>
              <a:t>and Profit</a:t>
            </a:r>
            <a:r>
              <a:rPr lang="en-US" sz="2700" spc="-120" smtClean="0"/>
              <a:t> </a:t>
            </a:r>
            <a:r>
              <a:rPr lang="en-US" sz="2700" smtClean="0"/>
              <a:t>Aft</a:t>
            </a:r>
            <a:r>
              <a:rPr lang="en-US" sz="2700" spc="-15" smtClean="0"/>
              <a:t>e</a:t>
            </a:r>
            <a:r>
              <a:rPr lang="en-US" sz="2700" smtClean="0"/>
              <a:t>r</a:t>
            </a:r>
            <a:r>
              <a:rPr lang="en-US" sz="2700" spc="5" smtClean="0"/>
              <a:t> </a:t>
            </a:r>
            <a:r>
              <a:rPr lang="en-US" sz="2700" spc="-215" smtClean="0"/>
              <a:t>T</a:t>
            </a:r>
            <a:r>
              <a:rPr lang="en-US" sz="2700" smtClean="0"/>
              <a:t>ax (F</a:t>
            </a:r>
            <a:r>
              <a:rPr lang="en-US" sz="2700" spc="-15" smtClean="0"/>
              <a:t>Y</a:t>
            </a:r>
            <a:r>
              <a:rPr lang="en-US" sz="2700" smtClean="0"/>
              <a:t>E 2015</a:t>
            </a:r>
            <a:r>
              <a:rPr lang="en-US" sz="2700" spc="-20" smtClean="0"/>
              <a:t> </a:t>
            </a:r>
            <a:r>
              <a:rPr lang="en-US" sz="2700" smtClean="0"/>
              <a:t>to 20</a:t>
            </a:r>
            <a:r>
              <a:rPr lang="en-US" sz="2700" spc="-15" smtClean="0"/>
              <a:t>2</a:t>
            </a:r>
            <a:r>
              <a:rPr lang="en-US" sz="2700" smtClean="0"/>
              <a:t>0) in</a:t>
            </a:r>
          </a:p>
          <a:p>
            <a:pPr marL="57785">
              <a:lnSpc>
                <a:spcPts val="3065"/>
              </a:lnSpc>
              <a:tabLst>
                <a:tab pos="9371965" algn="l"/>
              </a:tabLst>
            </a:pPr>
            <a:r>
              <a:rPr lang="en-US" sz="2700" b="0" u="heavy" spc="-415" smtClean="0">
                <a:latin typeface="Times New Roman"/>
                <a:cs typeface="Times New Roman"/>
              </a:rPr>
              <a:t> </a:t>
            </a:r>
            <a:r>
              <a:rPr lang="en-US" sz="2700" u="heavy" smtClean="0">
                <a:latin typeface="Arial"/>
                <a:cs typeface="Arial"/>
              </a:rPr>
              <a:t>(R</a:t>
            </a:r>
            <a:r>
              <a:rPr lang="en-US" sz="2700" u="heavy" spc="-15" smtClean="0">
                <a:latin typeface="Arial"/>
                <a:cs typeface="Arial"/>
              </a:rPr>
              <a:t>M</a:t>
            </a:r>
            <a:r>
              <a:rPr lang="en-US" sz="2700" u="heavy" smtClean="0">
                <a:latin typeface="Arial"/>
                <a:cs typeface="Arial"/>
              </a:rPr>
              <a:t>’000)</a:t>
            </a:r>
            <a:r>
              <a:rPr lang="en-US" sz="2700" b="0" u="heavy" smtClean="0">
                <a:latin typeface="Times New Roman"/>
                <a:cs typeface="Times New Roman"/>
              </a:rPr>
              <a:t> 	</a:t>
            </a:r>
            <a:endParaRPr lang="en-US" sz="270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0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5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9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Ou</a:t>
            </a:r>
            <a:r>
              <a:rPr lang="en-US" b="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Pr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nci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al Bus</a:t>
            </a:r>
            <a:r>
              <a:rPr lang="en-US" b="0" spc="-10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s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Activit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mtClean="0">
                <a:latin typeface="Calibri"/>
                <a:cs typeface="Calibri"/>
              </a:rPr>
              <a:t>es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68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56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8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mtClean="0">
                <a:latin typeface="Calibri"/>
                <a:cs typeface="Calibri"/>
              </a:rPr>
              <a:t>G</a:t>
            </a:r>
            <a:r>
              <a:rPr lang="en-US" b="0" spc="-5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o</a:t>
            </a:r>
            <a:r>
              <a:rPr lang="en-US" b="0" smtClean="0">
                <a:latin typeface="Calibri"/>
                <a:cs typeface="Calibri"/>
              </a:rPr>
              <a:t>wth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pc="-15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lans</a:t>
            </a:r>
            <a:r>
              <a:rPr lang="en-US" b="0" spc="-2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–</a:t>
            </a:r>
            <a:r>
              <a:rPr lang="en-US" b="0" spc="10" smtClean="0">
                <a:latin typeface="Calibri"/>
                <a:cs typeface="Calibri"/>
              </a:rPr>
              <a:t> </a:t>
            </a:r>
            <a:r>
              <a:rPr lang="en-US" b="0" spc="-120" smtClean="0">
                <a:latin typeface="Calibri"/>
                <a:cs typeface="Calibri"/>
              </a:rPr>
              <a:t>W</a:t>
            </a:r>
            <a:r>
              <a:rPr lang="en-US" b="0" smtClean="0">
                <a:latin typeface="Calibri"/>
                <a:cs typeface="Calibri"/>
              </a:rPr>
              <a:t>a</a:t>
            </a:r>
            <a:r>
              <a:rPr lang="en-US" b="0" spc="-40" smtClean="0">
                <a:latin typeface="Calibri"/>
                <a:cs typeface="Calibri"/>
              </a:rPr>
              <a:t>r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-15" smtClean="0">
                <a:latin typeface="Calibri"/>
                <a:cs typeface="Calibri"/>
              </a:rPr>
              <a:t>h</a:t>
            </a:r>
            <a:r>
              <a:rPr lang="en-US" b="0" spc="-5" smtClean="0">
                <a:latin typeface="Calibri"/>
                <a:cs typeface="Calibri"/>
              </a:rPr>
              <a:t>ous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10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Ex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ansio</a:t>
            </a:r>
            <a:r>
              <a:rPr lang="en-US" b="0" spc="-15" smtClean="0">
                <a:latin typeface="Calibri"/>
                <a:cs typeface="Calibri"/>
              </a:rPr>
              <a:t>n</a:t>
            </a:r>
            <a:r>
              <a:rPr lang="en-US" b="0" smtClean="0">
                <a:latin typeface="Calibri"/>
                <a:cs typeface="Calibri"/>
              </a:rPr>
              <a:t>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73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mtClean="0">
                <a:latin typeface="Calibri"/>
                <a:cs typeface="Calibri"/>
              </a:rPr>
              <a:t>G</a:t>
            </a:r>
            <a:r>
              <a:rPr lang="en-US" b="0" spc="-5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o</a:t>
            </a:r>
            <a:r>
              <a:rPr lang="en-US" b="0" smtClean="0">
                <a:latin typeface="Calibri"/>
                <a:cs typeface="Calibri"/>
              </a:rPr>
              <a:t>wth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pc="-15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lans</a:t>
            </a:r>
            <a:r>
              <a:rPr lang="en-US" b="0" spc="-2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–</a:t>
            </a:r>
            <a:r>
              <a:rPr lang="en-US" b="0" spc="10" smtClean="0">
                <a:latin typeface="Calibri"/>
                <a:cs typeface="Calibri"/>
              </a:rPr>
              <a:t> </a:t>
            </a:r>
            <a:r>
              <a:rPr lang="en-US" b="0" spc="-120" smtClean="0">
                <a:latin typeface="Calibri"/>
                <a:cs typeface="Calibri"/>
              </a:rPr>
              <a:t>W</a:t>
            </a:r>
            <a:r>
              <a:rPr lang="en-US" b="0" smtClean="0">
                <a:latin typeface="Calibri"/>
                <a:cs typeface="Calibri"/>
              </a:rPr>
              <a:t>a</a:t>
            </a:r>
            <a:r>
              <a:rPr lang="en-US" b="0" spc="-40" smtClean="0">
                <a:latin typeface="Calibri"/>
                <a:cs typeface="Calibri"/>
              </a:rPr>
              <a:t>r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-15" smtClean="0">
                <a:latin typeface="Calibri"/>
                <a:cs typeface="Calibri"/>
              </a:rPr>
              <a:t>h</a:t>
            </a:r>
            <a:r>
              <a:rPr lang="en-US" b="0" spc="-5" smtClean="0">
                <a:latin typeface="Calibri"/>
                <a:cs typeface="Calibri"/>
              </a:rPr>
              <a:t>ous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10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Ex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ansio</a:t>
            </a:r>
            <a:r>
              <a:rPr lang="en-US" b="0" spc="-15" smtClean="0">
                <a:latin typeface="Calibri"/>
                <a:cs typeface="Calibri"/>
              </a:rPr>
              <a:t>n</a:t>
            </a:r>
            <a:r>
              <a:rPr lang="en-US" b="0" smtClean="0">
                <a:latin typeface="Calibri"/>
                <a:cs typeface="Calibri"/>
              </a:rPr>
              <a:t>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47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7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1809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Expans</a:t>
            </a:r>
            <a:r>
              <a:rPr lang="en-US" b="0" spc="-10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o</a:t>
            </a:r>
            <a:r>
              <a:rPr lang="en-US" b="0" smtClean="0">
                <a:latin typeface="Calibri"/>
                <a:cs typeface="Calibri"/>
              </a:rPr>
              <a:t>n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Plans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23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mtClean="0">
                <a:latin typeface="Calibri"/>
                <a:cs typeface="Calibri"/>
              </a:rPr>
              <a:t>G</a:t>
            </a:r>
            <a:r>
              <a:rPr lang="en-US" b="0" spc="-5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o</a:t>
            </a:r>
            <a:r>
              <a:rPr lang="en-US" b="0" smtClean="0">
                <a:latin typeface="Calibri"/>
                <a:cs typeface="Calibri"/>
              </a:rPr>
              <a:t>wth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pc="-15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lans</a:t>
            </a:r>
            <a:r>
              <a:rPr lang="en-US" b="0" spc="-2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–</a:t>
            </a:r>
            <a:r>
              <a:rPr lang="en-US" b="0" spc="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I</a:t>
            </a:r>
            <a:r>
              <a:rPr lang="en-US" b="0" spc="-35" smtClean="0">
                <a:latin typeface="Calibri"/>
                <a:cs typeface="Calibri"/>
              </a:rPr>
              <a:t>nt</a:t>
            </a:r>
            <a:r>
              <a:rPr lang="en-US" b="0" spc="-15" smtClean="0">
                <a:latin typeface="Calibri"/>
                <a:cs typeface="Calibri"/>
              </a:rPr>
              <a:t>eg</a:t>
            </a:r>
            <a:r>
              <a:rPr lang="en-US" b="0" spc="-85" smtClean="0">
                <a:latin typeface="Calibri"/>
                <a:cs typeface="Calibri"/>
              </a:rPr>
              <a:t>r</a:t>
            </a:r>
            <a:r>
              <a:rPr lang="en-US" b="0" spc="-25" smtClean="0">
                <a:latin typeface="Calibri"/>
                <a:cs typeface="Calibri"/>
              </a:rPr>
              <a:t>a</a:t>
            </a:r>
            <a:r>
              <a:rPr lang="en-US" b="0" spc="-35" smtClean="0">
                <a:latin typeface="Calibri"/>
                <a:cs typeface="Calibri"/>
              </a:rPr>
              <a:t>t</a:t>
            </a:r>
            <a:r>
              <a:rPr lang="en-US" b="0" smtClean="0">
                <a:latin typeface="Calibri"/>
                <a:cs typeface="Calibri"/>
              </a:rPr>
              <a:t>ed</a:t>
            </a:r>
            <a:r>
              <a:rPr lang="en-US" b="0" spc="-45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Logi</a:t>
            </a:r>
            <a:r>
              <a:rPr lang="en-US" b="0" spc="-3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tic </a:t>
            </a:r>
            <a:r>
              <a:rPr lang="en-US" b="0" spc="-5" smtClean="0">
                <a:latin typeface="Calibri"/>
                <a:cs typeface="Calibri"/>
              </a:rPr>
              <a:t>H</a:t>
            </a:r>
            <a:r>
              <a:rPr lang="en-US" b="0" spc="-15" smtClean="0">
                <a:latin typeface="Calibri"/>
                <a:cs typeface="Calibri"/>
              </a:rPr>
              <a:t>u</a:t>
            </a:r>
            <a:r>
              <a:rPr lang="en-US" b="0" smtClean="0">
                <a:latin typeface="Calibri"/>
                <a:cs typeface="Calibri"/>
              </a:rPr>
              <a:t>b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43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mtClean="0">
                <a:latin typeface="Calibri"/>
                <a:cs typeface="Calibri"/>
              </a:rPr>
              <a:t>G</a:t>
            </a:r>
            <a:r>
              <a:rPr lang="en-US" b="0" spc="-5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o</a:t>
            </a:r>
            <a:r>
              <a:rPr lang="en-US" b="0" smtClean="0">
                <a:latin typeface="Calibri"/>
                <a:cs typeface="Calibri"/>
              </a:rPr>
              <a:t>wth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pc="-15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lans</a:t>
            </a:r>
            <a:r>
              <a:rPr lang="en-US" b="0" spc="-2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–</a:t>
            </a:r>
            <a:r>
              <a:rPr lang="en-US" b="0" spc="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I</a:t>
            </a:r>
            <a:r>
              <a:rPr lang="en-US" b="0" spc="-35" smtClean="0">
                <a:latin typeface="Calibri"/>
                <a:cs typeface="Calibri"/>
              </a:rPr>
              <a:t>nt</a:t>
            </a:r>
            <a:r>
              <a:rPr lang="en-US" b="0" spc="-15" smtClean="0">
                <a:latin typeface="Calibri"/>
                <a:cs typeface="Calibri"/>
              </a:rPr>
              <a:t>eg</a:t>
            </a:r>
            <a:r>
              <a:rPr lang="en-US" b="0" spc="-85" smtClean="0">
                <a:latin typeface="Calibri"/>
                <a:cs typeface="Calibri"/>
              </a:rPr>
              <a:t>r</a:t>
            </a:r>
            <a:r>
              <a:rPr lang="en-US" b="0" spc="-25" smtClean="0">
                <a:latin typeface="Calibri"/>
                <a:cs typeface="Calibri"/>
              </a:rPr>
              <a:t>a</a:t>
            </a:r>
            <a:r>
              <a:rPr lang="en-US" b="0" spc="-35" smtClean="0">
                <a:latin typeface="Calibri"/>
                <a:cs typeface="Calibri"/>
              </a:rPr>
              <a:t>t</a:t>
            </a:r>
            <a:r>
              <a:rPr lang="en-US" b="0" smtClean="0">
                <a:latin typeface="Calibri"/>
                <a:cs typeface="Calibri"/>
              </a:rPr>
              <a:t>ed</a:t>
            </a:r>
            <a:r>
              <a:rPr lang="en-US" b="0" spc="-45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Logi</a:t>
            </a:r>
            <a:r>
              <a:rPr lang="en-US" b="0" spc="-3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tic </a:t>
            </a:r>
            <a:r>
              <a:rPr lang="en-US" b="0" spc="-5" smtClean="0">
                <a:latin typeface="Calibri"/>
                <a:cs typeface="Calibri"/>
              </a:rPr>
              <a:t>H</a:t>
            </a:r>
            <a:r>
              <a:rPr lang="en-US" b="0" spc="-15" smtClean="0">
                <a:latin typeface="Calibri"/>
                <a:cs typeface="Calibri"/>
              </a:rPr>
              <a:t>u</a:t>
            </a:r>
            <a:r>
              <a:rPr lang="en-US" b="0" smtClean="0">
                <a:latin typeface="Calibri"/>
                <a:cs typeface="Calibri"/>
              </a:rPr>
              <a:t>b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89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120" smtClean="0">
                <a:latin typeface="Calibri"/>
                <a:cs typeface="Calibri"/>
              </a:rPr>
              <a:t>W</a:t>
            </a:r>
            <a:r>
              <a:rPr lang="en-US" b="0" smtClean="0">
                <a:latin typeface="Calibri"/>
                <a:cs typeface="Calibri"/>
              </a:rPr>
              <a:t>a</a:t>
            </a:r>
            <a:r>
              <a:rPr lang="en-US" b="0" spc="-40" smtClean="0">
                <a:latin typeface="Calibri"/>
                <a:cs typeface="Calibri"/>
              </a:rPr>
              <a:t>r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-15" smtClean="0">
                <a:latin typeface="Calibri"/>
                <a:cs typeface="Calibri"/>
              </a:rPr>
              <a:t>h</a:t>
            </a:r>
            <a:r>
              <a:rPr lang="en-US" b="0" spc="-5" smtClean="0">
                <a:latin typeface="Calibri"/>
                <a:cs typeface="Calibri"/>
              </a:rPr>
              <a:t>ous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Ex</a:t>
            </a:r>
            <a:r>
              <a:rPr lang="en-US" b="0" spc="-15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ansio</a:t>
            </a:r>
            <a:r>
              <a:rPr lang="en-US" b="0" spc="-15" smtClean="0">
                <a:latin typeface="Calibri"/>
                <a:cs typeface="Calibri"/>
              </a:rPr>
              <a:t>n</a:t>
            </a:r>
            <a:r>
              <a:rPr lang="en-US" b="0" smtClean="0">
                <a:latin typeface="Calibri"/>
                <a:cs typeface="Calibri"/>
              </a:rPr>
              <a:t>s</a:t>
            </a:r>
            <a:r>
              <a:rPr lang="en-US" b="0" spc="1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in</a:t>
            </a:r>
            <a:r>
              <a:rPr lang="en-US" b="0" spc="-15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Summary</a:t>
            </a:r>
            <a:endParaRPr lang="en-US" b="0" spc="-5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37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45" smtClean="0">
                <a:latin typeface="Calibri"/>
                <a:cs typeface="Calibri"/>
              </a:rPr>
              <a:t>R</a:t>
            </a:r>
            <a:r>
              <a:rPr lang="en-US" b="0" spc="-35" smtClean="0">
                <a:latin typeface="Calibri"/>
                <a:cs typeface="Calibri"/>
              </a:rPr>
              <a:t>e</a:t>
            </a:r>
            <a:r>
              <a:rPr lang="en-US" b="0" spc="-25" smtClean="0">
                <a:latin typeface="Calibri"/>
                <a:cs typeface="Calibri"/>
              </a:rPr>
              <a:t>v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-15" smtClean="0">
                <a:latin typeface="Calibri"/>
                <a:cs typeface="Calibri"/>
              </a:rPr>
              <a:t>n</a:t>
            </a:r>
            <a:r>
              <a:rPr lang="en-US" b="0" spc="-5" smtClean="0">
                <a:latin typeface="Calibri"/>
                <a:cs typeface="Calibri"/>
              </a:rPr>
              <a:t>u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-55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Co</a:t>
            </a:r>
            <a:r>
              <a:rPr lang="en-US" b="0" spc="-35" smtClean="0">
                <a:latin typeface="Calibri"/>
                <a:cs typeface="Calibri"/>
              </a:rPr>
              <a:t>n</a:t>
            </a:r>
            <a:r>
              <a:rPr lang="en-US" b="0" smtClean="0">
                <a:latin typeface="Calibri"/>
                <a:cs typeface="Calibri"/>
              </a:rPr>
              <a:t>tri</a:t>
            </a:r>
            <a:r>
              <a:rPr lang="en-US" b="0" spc="-15" smtClean="0">
                <a:latin typeface="Calibri"/>
                <a:cs typeface="Calibri"/>
              </a:rPr>
              <a:t>b</a:t>
            </a:r>
            <a:r>
              <a:rPr lang="en-US" b="0" spc="-5" smtClean="0">
                <a:latin typeface="Calibri"/>
                <a:cs typeface="Calibri"/>
              </a:rPr>
              <a:t>utio</a:t>
            </a:r>
            <a:r>
              <a:rPr lang="en-US" b="0" smtClean="0">
                <a:latin typeface="Calibri"/>
                <a:cs typeface="Calibri"/>
              </a:rPr>
              <a:t>n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pc="-20" smtClean="0">
                <a:latin typeface="Calibri"/>
                <a:cs typeface="Calibri"/>
              </a:rPr>
              <a:t>b</a:t>
            </a:r>
            <a:r>
              <a:rPr lang="en-US" b="0" spc="-15" smtClean="0">
                <a:latin typeface="Calibri"/>
                <a:cs typeface="Calibri"/>
              </a:rPr>
              <a:t>y</a:t>
            </a:r>
            <a:r>
              <a:rPr lang="en-US" b="0" smtClean="0">
                <a:latin typeface="Calibri"/>
                <a:cs typeface="Calibri"/>
              </a:rPr>
              <a:t> Busi</a:t>
            </a:r>
            <a:r>
              <a:rPr lang="en-US" b="0" spc="-15" smtClean="0">
                <a:latin typeface="Calibri"/>
                <a:cs typeface="Calibri"/>
              </a:rPr>
              <a:t>n</a:t>
            </a:r>
            <a:r>
              <a:rPr lang="en-US" b="0" smtClean="0">
                <a:latin typeface="Calibri"/>
                <a:cs typeface="Calibri"/>
              </a:rPr>
              <a:t>ess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Activit</a:t>
            </a:r>
            <a:r>
              <a:rPr lang="en-US" b="0" spc="-10" smtClean="0">
                <a:latin typeface="Calibri"/>
                <a:cs typeface="Calibri"/>
              </a:rPr>
              <a:t>i</a:t>
            </a:r>
            <a:r>
              <a:rPr lang="en-US" b="0" smtClean="0">
                <a:latin typeface="Calibri"/>
                <a:cs typeface="Calibri"/>
              </a:rPr>
              <a:t>es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1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24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Ex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ansion</a:t>
            </a:r>
            <a:r>
              <a:rPr lang="en-US" b="0" spc="-1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Plans</a:t>
            </a:r>
            <a:r>
              <a:rPr lang="en-US" b="0" spc="-2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–</a:t>
            </a:r>
            <a:r>
              <a:rPr lang="en-US" b="0" spc="-5" smtClean="0">
                <a:latin typeface="Calibri"/>
                <a:cs typeface="Calibri"/>
              </a:rPr>
              <a:t> Ex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ansion i</a:t>
            </a:r>
            <a:r>
              <a:rPr lang="en-US" b="0" spc="-40" smtClean="0">
                <a:latin typeface="Calibri"/>
                <a:cs typeface="Calibri"/>
              </a:rPr>
              <a:t>n</a:t>
            </a:r>
            <a:r>
              <a:rPr lang="en-US" b="0" spc="-25" smtClean="0">
                <a:latin typeface="Calibri"/>
                <a:cs typeface="Calibri"/>
              </a:rPr>
              <a:t>t</a:t>
            </a:r>
            <a:r>
              <a:rPr lang="en-US" b="0" smtClean="0">
                <a:latin typeface="Calibri"/>
                <a:cs typeface="Calibri"/>
              </a:rPr>
              <a:t>o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I</a:t>
            </a:r>
            <a:r>
              <a:rPr lang="en-US" b="0" spc="-15" smtClean="0">
                <a:latin typeface="Calibri"/>
                <a:cs typeface="Calibri"/>
              </a:rPr>
              <a:t>n</a:t>
            </a:r>
            <a:r>
              <a:rPr lang="en-US" b="0" spc="-5" smtClean="0">
                <a:latin typeface="Calibri"/>
                <a:cs typeface="Calibri"/>
              </a:rPr>
              <a:t>don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5" smtClean="0">
                <a:latin typeface="Calibri"/>
                <a:cs typeface="Calibri"/>
              </a:rPr>
              <a:t>sia</a:t>
            </a:r>
            <a:endParaRPr lang="en-US" b="0" spc="-5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50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mtClean="0">
                <a:latin typeface="Calibri"/>
                <a:cs typeface="Calibri"/>
              </a:rPr>
              <a:t>G</a:t>
            </a:r>
            <a:r>
              <a:rPr lang="en-US" b="0" spc="-5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o</a:t>
            </a:r>
            <a:r>
              <a:rPr lang="en-US" b="0" smtClean="0">
                <a:latin typeface="Calibri"/>
                <a:cs typeface="Calibri"/>
              </a:rPr>
              <a:t>wth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pc="-15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lans</a:t>
            </a:r>
            <a:r>
              <a:rPr lang="en-US" b="0" spc="-2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–</a:t>
            </a:r>
            <a:r>
              <a:rPr lang="en-US" b="0" spc="10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Ex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ansion</a:t>
            </a:r>
            <a:r>
              <a:rPr lang="en-US" b="0" spc="-1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i</a:t>
            </a:r>
            <a:r>
              <a:rPr lang="en-US" b="0" spc="-35" smtClean="0">
                <a:latin typeface="Calibri"/>
                <a:cs typeface="Calibri"/>
              </a:rPr>
              <a:t>n</a:t>
            </a:r>
            <a:r>
              <a:rPr lang="en-US" b="0" spc="-25" smtClean="0">
                <a:latin typeface="Calibri"/>
                <a:cs typeface="Calibri"/>
              </a:rPr>
              <a:t>t</a:t>
            </a:r>
            <a:r>
              <a:rPr lang="en-US" b="0" smtClean="0">
                <a:latin typeface="Calibri"/>
                <a:cs typeface="Calibri"/>
              </a:rPr>
              <a:t>o</a:t>
            </a:r>
            <a:r>
              <a:rPr lang="en-US" b="0" spc="-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I</a:t>
            </a:r>
            <a:r>
              <a:rPr lang="en-US" b="0" spc="-15" smtClean="0">
                <a:latin typeface="Calibri"/>
                <a:cs typeface="Calibri"/>
              </a:rPr>
              <a:t>n</a:t>
            </a:r>
            <a:r>
              <a:rPr lang="en-US" b="0" spc="-5" smtClean="0">
                <a:latin typeface="Calibri"/>
                <a:cs typeface="Calibri"/>
              </a:rPr>
              <a:t>don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5" smtClean="0">
                <a:latin typeface="Calibri"/>
                <a:cs typeface="Calibri"/>
              </a:rPr>
              <a:t>sia</a:t>
            </a:r>
            <a:endParaRPr lang="en-US" b="0" spc="-5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89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4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Disc</a:t>
            </a:r>
            <a:r>
              <a:rPr lang="en-US" spc="-15" smtClean="0"/>
              <a:t>l</a:t>
            </a:r>
            <a:r>
              <a:rPr lang="en-US" smtClean="0"/>
              <a:t>ai</a:t>
            </a:r>
            <a:r>
              <a:rPr lang="en-US" spc="-15" smtClean="0"/>
              <a:t>m</a:t>
            </a:r>
            <a:r>
              <a:rPr lang="en-US" smtClean="0"/>
              <a:t>er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8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45" smtClean="0">
                <a:latin typeface="Calibri"/>
                <a:cs typeface="Calibri"/>
              </a:rPr>
              <a:t>R</a:t>
            </a:r>
            <a:r>
              <a:rPr lang="en-US" b="0" spc="-35" smtClean="0">
                <a:latin typeface="Calibri"/>
                <a:cs typeface="Calibri"/>
              </a:rPr>
              <a:t>e</a:t>
            </a:r>
            <a:r>
              <a:rPr lang="en-US" b="0" spc="-25" smtClean="0">
                <a:latin typeface="Calibri"/>
                <a:cs typeface="Calibri"/>
              </a:rPr>
              <a:t>v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-15" smtClean="0">
                <a:latin typeface="Calibri"/>
                <a:cs typeface="Calibri"/>
              </a:rPr>
              <a:t>n</a:t>
            </a:r>
            <a:r>
              <a:rPr lang="en-US" b="0" spc="-5" smtClean="0">
                <a:latin typeface="Calibri"/>
                <a:cs typeface="Calibri"/>
              </a:rPr>
              <a:t>u</a:t>
            </a:r>
            <a:r>
              <a:rPr lang="en-US" b="0" smtClean="0">
                <a:latin typeface="Calibri"/>
                <a:cs typeface="Calibri"/>
              </a:rPr>
              <a:t>e</a:t>
            </a:r>
            <a:r>
              <a:rPr lang="en-US" b="0" spc="-55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Co</a:t>
            </a:r>
            <a:r>
              <a:rPr lang="en-US" b="0" spc="-35" smtClean="0">
                <a:latin typeface="Calibri"/>
                <a:cs typeface="Calibri"/>
              </a:rPr>
              <a:t>n</a:t>
            </a:r>
            <a:r>
              <a:rPr lang="en-US" b="0" smtClean="0">
                <a:latin typeface="Calibri"/>
                <a:cs typeface="Calibri"/>
              </a:rPr>
              <a:t>tri</a:t>
            </a:r>
            <a:r>
              <a:rPr lang="en-US" b="0" spc="-15" smtClean="0">
                <a:latin typeface="Calibri"/>
                <a:cs typeface="Calibri"/>
              </a:rPr>
              <a:t>b</a:t>
            </a:r>
            <a:r>
              <a:rPr lang="en-US" b="0" spc="-5" smtClean="0">
                <a:latin typeface="Calibri"/>
                <a:cs typeface="Calibri"/>
              </a:rPr>
              <a:t>utio</a:t>
            </a:r>
            <a:r>
              <a:rPr lang="en-US" b="0" smtClean="0">
                <a:latin typeface="Calibri"/>
                <a:cs typeface="Calibri"/>
              </a:rPr>
              <a:t>n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pc="-20" smtClean="0">
                <a:latin typeface="Calibri"/>
                <a:cs typeface="Calibri"/>
              </a:rPr>
              <a:t>b</a:t>
            </a:r>
            <a:r>
              <a:rPr lang="en-US" b="0" spc="-15" smtClean="0">
                <a:latin typeface="Calibri"/>
                <a:cs typeface="Calibri"/>
              </a:rPr>
              <a:t>y</a:t>
            </a:r>
            <a:r>
              <a:rPr lang="en-US" b="0" smtClean="0">
                <a:latin typeface="Calibri"/>
                <a:cs typeface="Calibri"/>
              </a:rPr>
              <a:t> Geog</a:t>
            </a:r>
            <a:r>
              <a:rPr lang="en-US" b="0" spc="-65" smtClean="0">
                <a:latin typeface="Calibri"/>
                <a:cs typeface="Calibri"/>
              </a:rPr>
              <a:t>r</a:t>
            </a:r>
            <a:r>
              <a:rPr lang="en-US" b="0" smtClean="0">
                <a:latin typeface="Calibri"/>
                <a:cs typeface="Calibri"/>
              </a:rPr>
              <a:t>aph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pc="-25" smtClean="0">
                <a:latin typeface="Calibri"/>
                <a:cs typeface="Calibri"/>
              </a:rPr>
              <a:t>c</a:t>
            </a:r>
            <a:r>
              <a:rPr lang="en-US" b="0" smtClean="0">
                <a:latin typeface="Calibri"/>
                <a:cs typeface="Calibri"/>
              </a:rPr>
              <a:t>al</a:t>
            </a:r>
            <a:r>
              <a:rPr lang="en-US" b="0" spc="-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Mar</a:t>
            </a:r>
            <a:r>
              <a:rPr lang="en-US" b="0" spc="-95" smtClean="0">
                <a:latin typeface="Calibri"/>
                <a:cs typeface="Calibri"/>
              </a:rPr>
              <a:t>k</a:t>
            </a:r>
            <a:r>
              <a:rPr lang="en-US" b="0" spc="-35" smtClean="0">
                <a:latin typeface="Calibri"/>
                <a:cs typeface="Calibri"/>
              </a:rPr>
              <a:t>e</a:t>
            </a:r>
            <a:r>
              <a:rPr lang="en-US" b="0" smtClean="0">
                <a:latin typeface="Calibri"/>
                <a:cs typeface="Calibri"/>
              </a:rPr>
              <a:t>t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5" smtClean="0">
                <a:latin typeface="Calibri"/>
                <a:cs typeface="Calibri"/>
              </a:rPr>
              <a:t>Ou</a:t>
            </a:r>
            <a:r>
              <a:rPr lang="en-US" b="0" smtClean="0">
                <a:latin typeface="Calibri"/>
                <a:cs typeface="Calibri"/>
              </a:rPr>
              <a:t>r</a:t>
            </a:r>
            <a:r>
              <a:rPr lang="en-US" b="0" spc="-10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Pr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nci</a:t>
            </a:r>
            <a:r>
              <a:rPr lang="en-US" b="0" spc="-10" smtClean="0">
                <a:latin typeface="Calibri"/>
                <a:cs typeface="Calibri"/>
              </a:rPr>
              <a:t>p</a:t>
            </a:r>
            <a:r>
              <a:rPr lang="en-US" b="0" smtClean="0">
                <a:latin typeface="Calibri"/>
                <a:cs typeface="Calibri"/>
              </a:rPr>
              <a:t>al Bus</a:t>
            </a:r>
            <a:r>
              <a:rPr lang="en-US" b="0" spc="-10" smtClean="0">
                <a:latin typeface="Calibri"/>
                <a:cs typeface="Calibri"/>
              </a:rPr>
              <a:t>i</a:t>
            </a:r>
            <a:r>
              <a:rPr lang="en-US" b="0" spc="-5" smtClean="0">
                <a:latin typeface="Calibri"/>
                <a:cs typeface="Calibri"/>
              </a:rPr>
              <a:t>n</a:t>
            </a:r>
            <a:r>
              <a:rPr lang="en-US" b="0" spc="-15" smtClean="0">
                <a:latin typeface="Calibri"/>
                <a:cs typeface="Calibri"/>
              </a:rPr>
              <a:t>e</a:t>
            </a:r>
            <a:r>
              <a:rPr lang="en-US" b="0" spc="-5" smtClean="0">
                <a:latin typeface="Calibri"/>
                <a:cs typeface="Calibri"/>
              </a:rPr>
              <a:t>s</a:t>
            </a:r>
            <a:r>
              <a:rPr lang="en-US" b="0" smtClean="0">
                <a:latin typeface="Calibri"/>
                <a:cs typeface="Calibri"/>
              </a:rPr>
              <a:t>s</a:t>
            </a:r>
            <a:r>
              <a:rPr lang="en-US" b="0" spc="5" smtClean="0">
                <a:latin typeface="Calibri"/>
                <a:cs typeface="Calibri"/>
              </a:rPr>
              <a:t> </a:t>
            </a:r>
            <a:r>
              <a:rPr lang="en-US" b="0" smtClean="0">
                <a:latin typeface="Calibri"/>
                <a:cs typeface="Calibri"/>
              </a:rPr>
              <a:t>Activit</a:t>
            </a:r>
            <a:r>
              <a:rPr lang="en-US" b="0" spc="-15" smtClean="0">
                <a:latin typeface="Calibri"/>
                <a:cs typeface="Calibri"/>
              </a:rPr>
              <a:t>i</a:t>
            </a:r>
            <a:r>
              <a:rPr lang="en-US" b="0" smtClean="0">
                <a:latin typeface="Calibri"/>
                <a:cs typeface="Calibri"/>
              </a:rPr>
              <a:t>es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2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smtClean="0"/>
              <a:t>Land </a:t>
            </a:r>
            <a:r>
              <a:rPr lang="en-US" spc="-175" smtClean="0"/>
              <a:t>T</a:t>
            </a:r>
            <a:r>
              <a:rPr lang="en-US" smtClean="0"/>
              <a:t>ransport</a:t>
            </a:r>
            <a:r>
              <a:rPr lang="en-US" spc="-15" smtClean="0"/>
              <a:t> </a:t>
            </a:r>
            <a:r>
              <a:rPr lang="en-US" smtClean="0">
                <a:latin typeface="Arial"/>
                <a:cs typeface="Arial"/>
              </a:rPr>
              <a:t>– </a:t>
            </a:r>
            <a:r>
              <a:rPr lang="en-US" smtClean="0"/>
              <a:t>Cargo</a:t>
            </a:r>
            <a:r>
              <a:rPr lang="en-US" spc="-20" smtClean="0"/>
              <a:t> </a:t>
            </a:r>
            <a:r>
              <a:rPr lang="en-US" spc="-170" smtClean="0"/>
              <a:t>T</a:t>
            </a:r>
            <a:r>
              <a:rPr lang="en-US" smtClean="0"/>
              <a:t>ranspor</a:t>
            </a:r>
            <a:r>
              <a:rPr lang="en-US" spc="-10" smtClean="0"/>
              <a:t>t</a:t>
            </a:r>
            <a:r>
              <a:rPr lang="en-US" smtClean="0"/>
              <a:t>at</a:t>
            </a:r>
            <a:r>
              <a:rPr lang="en-US" spc="-15" smtClean="0"/>
              <a:t>i</a:t>
            </a:r>
            <a:r>
              <a:rPr lang="en-US" smtClean="0"/>
              <a:t>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4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">
              <a:lnSpc>
                <a:spcPct val="100000"/>
              </a:lnSpc>
            </a:pPr>
            <a:r>
              <a:rPr lang="en-US" b="0" spc="-20" smtClean="0">
                <a:latin typeface="Calibri"/>
                <a:cs typeface="Calibri"/>
              </a:rPr>
              <a:t>P</a:t>
            </a:r>
            <a:r>
              <a:rPr lang="en-US" b="0" spc="-75" smtClean="0">
                <a:latin typeface="Calibri"/>
                <a:cs typeface="Calibri"/>
              </a:rPr>
              <a:t>r</a:t>
            </a:r>
            <a:r>
              <a:rPr lang="en-US" b="0" spc="-5" smtClean="0">
                <a:latin typeface="Calibri"/>
                <a:cs typeface="Calibri"/>
              </a:rPr>
              <a:t>ojec</a:t>
            </a:r>
            <a:r>
              <a:rPr lang="en-US" b="0" smtClean="0">
                <a:latin typeface="Calibri"/>
                <a:cs typeface="Calibri"/>
              </a:rPr>
              <a:t>t</a:t>
            </a:r>
            <a:r>
              <a:rPr lang="en-US" b="0" spc="-25" smtClean="0">
                <a:latin typeface="Calibri"/>
                <a:cs typeface="Calibri"/>
              </a:rPr>
              <a:t> </a:t>
            </a:r>
            <a:r>
              <a:rPr lang="en-US" b="0" spc="-5" smtClean="0">
                <a:latin typeface="Calibri"/>
                <a:cs typeface="Calibri"/>
              </a:rPr>
              <a:t>Ca</a:t>
            </a:r>
            <a:r>
              <a:rPr lang="en-US" b="0" spc="-45" smtClean="0">
                <a:latin typeface="Calibri"/>
                <a:cs typeface="Calibri"/>
              </a:rPr>
              <a:t>r</a:t>
            </a:r>
            <a:r>
              <a:rPr lang="en-US" b="0" spc="-25" smtClean="0">
                <a:latin typeface="Calibri"/>
                <a:cs typeface="Calibri"/>
              </a:rPr>
              <a:t>g</a:t>
            </a:r>
            <a:r>
              <a:rPr lang="en-US" b="0" smtClean="0">
                <a:latin typeface="Calibri"/>
                <a:cs typeface="Calibri"/>
              </a:rPr>
              <a:t>o</a:t>
            </a:r>
            <a:r>
              <a:rPr lang="en-US" b="0" spc="-5" smtClean="0">
                <a:latin typeface="Calibri"/>
                <a:cs typeface="Calibri"/>
              </a:rPr>
              <a:t> Division</a:t>
            </a:r>
            <a:endParaRPr lang="en-US" b="0" spc="-5" dirty="0">
              <a:latin typeface="Calibri"/>
              <a:cs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4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A4 Paper (210x297 mm)</PresentationFormat>
  <Paragraphs>33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Corporate &amp; Shareholding Structure</vt:lpstr>
      <vt:lpstr>Our Principal Business Activities</vt:lpstr>
      <vt:lpstr>Revenue Contribution by Business Activities</vt:lpstr>
      <vt:lpstr>Revenue Contribution by Geographical Market</vt:lpstr>
      <vt:lpstr>Our Principal Business Activities</vt:lpstr>
      <vt:lpstr>Land Transport – Cargo Transportation</vt:lpstr>
      <vt:lpstr>PowerPoint Presentation</vt:lpstr>
      <vt:lpstr>Project Cargo Division</vt:lpstr>
      <vt:lpstr>Land Transport – Project Cargo</vt:lpstr>
      <vt:lpstr>Our Principal Business Activities</vt:lpstr>
      <vt:lpstr>Land Transport – Container Haulage</vt:lpstr>
      <vt:lpstr>Land Transport – Container Haulage</vt:lpstr>
      <vt:lpstr>Our Principal Business Activities</vt:lpstr>
      <vt:lpstr>Warehouse &amp; Distribution Services</vt:lpstr>
      <vt:lpstr>Snapshots of Our Warehouses</vt:lpstr>
      <vt:lpstr>Our Principal Business Activities</vt:lpstr>
      <vt:lpstr>Freight Forwarding &amp; Customs Brokerage</vt:lpstr>
      <vt:lpstr>Our Principal Business Activities</vt:lpstr>
      <vt:lpstr>Manufacturing, Fabrication &amp; Refurbishment of Trailers</vt:lpstr>
      <vt:lpstr>Our Fabrication Capabilities</vt:lpstr>
      <vt:lpstr>In-House Maintenance Expertise</vt:lpstr>
      <vt:lpstr>Snapshot of Xin Hwa Group as at 31 December 2019</vt:lpstr>
      <vt:lpstr>Clientele From Various Industries</vt:lpstr>
      <vt:lpstr>PowerPoint Presentation</vt:lpstr>
      <vt:lpstr>PowerPoint Presentation</vt:lpstr>
      <vt:lpstr>Revenue and Profit After Tax (FYE 2015 to 2020) in  (RM’000)  </vt:lpstr>
      <vt:lpstr>PowerPoint Presentation</vt:lpstr>
      <vt:lpstr>PowerPoint Presentation</vt:lpstr>
      <vt:lpstr>PowerPoint Presentation</vt:lpstr>
      <vt:lpstr>PowerPoint Presentation</vt:lpstr>
      <vt:lpstr>Growth Plans – Warehouse Expansions</vt:lpstr>
      <vt:lpstr>Growth Plans – Warehouse Expansions</vt:lpstr>
      <vt:lpstr>PowerPoint Presentation</vt:lpstr>
      <vt:lpstr>Expansion Plans</vt:lpstr>
      <vt:lpstr>Growth Plans – Integrated Logistic Hub</vt:lpstr>
      <vt:lpstr>Growth Plans – Integrated Logistic Hub</vt:lpstr>
      <vt:lpstr>Warehouse Expansions in Summary</vt:lpstr>
      <vt:lpstr>PowerPoint Presentation</vt:lpstr>
      <vt:lpstr>PowerPoint Presentation</vt:lpstr>
      <vt:lpstr>Expansion Plans – Expansion into Indonesia</vt:lpstr>
      <vt:lpstr>Growth Plans – Expansion into Indonesia</vt:lpstr>
      <vt:lpstr>PowerPoint Presentation</vt:lpstr>
      <vt:lpstr>Disclaimer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Dato Jack</dc:creator>
  <cp:lastModifiedBy>Dato Jack</cp:lastModifiedBy>
  <cp:revision>1</cp:revision>
  <dcterms:created xsi:type="dcterms:W3CDTF">2021-11-29T03:54:59Z</dcterms:created>
  <dcterms:modified xsi:type="dcterms:W3CDTF">2021-11-29T03:54:59Z</dcterms:modified>
</cp:coreProperties>
</file>