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51" r:id="rId3"/>
    <p:sldMasterId id="2147483654" r:id="rId4"/>
  </p:sldMasterIdLst>
  <p:notesMasterIdLst>
    <p:notesMasterId r:id="rId28"/>
  </p:notesMasterIdLst>
  <p:handoutMasterIdLst>
    <p:handoutMasterId r:id="rId29"/>
  </p:handoutMasterIdLst>
  <p:sldIdLst>
    <p:sldId id="287" r:id="rId5"/>
    <p:sldId id="301" r:id="rId6"/>
    <p:sldId id="300" r:id="rId7"/>
    <p:sldId id="304" r:id="rId8"/>
    <p:sldId id="305" r:id="rId9"/>
    <p:sldId id="256" r:id="rId10"/>
    <p:sldId id="294" r:id="rId11"/>
    <p:sldId id="295" r:id="rId12"/>
    <p:sldId id="267" r:id="rId13"/>
    <p:sldId id="269" r:id="rId14"/>
    <p:sldId id="268" r:id="rId15"/>
    <p:sldId id="286" r:id="rId16"/>
    <p:sldId id="282" r:id="rId17"/>
    <p:sldId id="284" r:id="rId18"/>
    <p:sldId id="288" r:id="rId19"/>
    <p:sldId id="291" r:id="rId20"/>
    <p:sldId id="290" r:id="rId21"/>
    <p:sldId id="293" r:id="rId22"/>
    <p:sldId id="299" r:id="rId23"/>
    <p:sldId id="298" r:id="rId24"/>
    <p:sldId id="296" r:id="rId25"/>
    <p:sldId id="297" r:id="rId26"/>
    <p:sldId id="302" r:id="rId2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585" autoAdjust="0"/>
  </p:normalViewPr>
  <p:slideViewPr>
    <p:cSldViewPr>
      <p:cViewPr>
        <p:scale>
          <a:sx n="66" d="100"/>
          <a:sy n="66" d="100"/>
        </p:scale>
        <p:origin x="122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325BA5-48F0-42FE-A581-2C760193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10DA0B-0298-49B7-BE93-73E5C089C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D0C00-66B8-4072-B8AD-68977AD3DBF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6092825"/>
            <a:ext cx="7921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6165850"/>
            <a:ext cx="23764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8DCB7-F4C7-4275-97B1-5143775D7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D62E-6818-498A-93D0-DE8E09E97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1576-29E4-48EE-813E-892665CE5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AE07-52E6-469D-A2A7-AF237338D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041D9-3F9B-463F-972D-5EB5C5A4A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7E48-A801-4B07-9E1D-955A6C69A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9713-989D-4978-84FB-C2BA0860E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3E9F4-9E46-4546-B5F1-5E543C16E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CA7A-98E2-437B-BDB9-C9E6357BC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1F2D1-C25C-4977-BF84-6FD41827A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017B-C911-458D-9585-9C475F274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E470B-CEAA-44A4-9046-D37BD4906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58677-0DBE-4086-A921-F3A5EC76C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FB6A-F5B7-4ADE-BFC3-F4EF0B1E5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CACFD-EBF2-4A5A-AF1D-AE017067C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3370D-5E8D-441D-A0DB-2C143BC87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B45E6-4089-4DB6-807D-8C945C3E2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8AA-15A9-4FB3-9610-1769962553B4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5B84C-7B39-4372-B6B2-4500B8F0136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7544" y="1796819"/>
            <a:ext cx="8208912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334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7A6C6-1A52-404D-9767-3A0794E19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EA5EF-3DE9-41CA-83DD-9B43F08D5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0E974-B726-45D9-B7CF-0E513250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AB869-AC1A-40E1-94ED-34DE3D4A8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9CB3E-3A57-47B5-BB09-E45BE589F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B34C0-2BB0-4D76-93B7-3FE902B2C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BA96-4D23-432F-ADAE-6676EC537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C6D2B-E8CF-4301-8815-85D8283AD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A99EF-5EF5-4FC0-B58A-BEB48AB51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DD1ED-64FF-4450-8AFB-93F45BE23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F9EAD-F671-44C8-8836-D3255E3AB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DBC2-8712-4977-B189-A21A5A22C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410D3-DD4E-4555-A32A-80852579D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D4363-8AAF-43C3-8506-A45220048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55E-6842-4EA3-9BC0-88E99A69C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9A21-9783-41B5-BA4C-28A7256B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DE649-F3AD-4A07-803E-FC6807EF0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C0F22-72FE-4DD1-9796-79AED6E8C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B2F79-42FC-461A-BAAD-97F181A23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952C6-D43E-4166-A8E4-5174CC572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ED157-2D96-4130-A9A7-753A4DDA1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904C-14AE-4221-B564-3F700B357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ADBAD-D7DF-487D-B1D1-6039E773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7D3C7-1FDA-4BB8-9CBF-A2FC252ED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48C12-563F-4398-84C9-CC8355220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0CFA-4340-415D-8EA8-B4DE735D5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D657B-BF3C-48CA-80ED-2A9D72A29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3447-C312-4FBA-96C1-DC8FFC26A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E17A-8A8D-4044-8D2B-AECA22771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3ACB034A-1D04-44FA-8A2B-8D3553A23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72450" y="6092825"/>
            <a:ext cx="7921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35600" y="6165850"/>
            <a:ext cx="23764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CE92EA90-48EF-423B-86F9-08688C816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D1BA6515-1271-43BE-A8B4-B6B50602D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72450" y="6092825"/>
            <a:ext cx="7921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35600" y="6165850"/>
            <a:ext cx="23764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B40AF22C-9B5D-403C-9BD9-4277D0856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3132138" y="2924175"/>
            <a:ext cx="5256212" cy="27368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563938" y="3716338"/>
            <a:ext cx="3529012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74" name="Flowchart: Process 8"/>
          <p:cNvSpPr>
            <a:spLocks noChangeArrowheads="1"/>
          </p:cNvSpPr>
          <p:nvPr/>
        </p:nvSpPr>
        <p:spPr bwMode="auto">
          <a:xfrm>
            <a:off x="3995738" y="4581525"/>
            <a:ext cx="3097212" cy="2016125"/>
          </a:xfrm>
          <a:prstGeom prst="flowChartProcess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75" name="Horizontal Scroll 9"/>
          <p:cNvSpPr>
            <a:spLocks noChangeArrowheads="1"/>
          </p:cNvSpPr>
          <p:nvPr/>
        </p:nvSpPr>
        <p:spPr bwMode="auto">
          <a:xfrm>
            <a:off x="3419475" y="5445125"/>
            <a:ext cx="4176713" cy="936625"/>
          </a:xfrm>
          <a:prstGeom prst="horizontalScroll">
            <a:avLst>
              <a:gd name="adj" fmla="val 1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3492500" y="4365625"/>
            <a:ext cx="5651500" cy="24923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78" name="Rectangle 14"/>
          <p:cNvSpPr>
            <a:spLocks noChangeArrowheads="1"/>
          </p:cNvSpPr>
          <p:nvPr/>
        </p:nvSpPr>
        <p:spPr bwMode="auto">
          <a:xfrm>
            <a:off x="4140200" y="4005263"/>
            <a:ext cx="3960813" cy="24479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79" name="Right Arrow 15"/>
          <p:cNvSpPr>
            <a:spLocks noChangeArrowheads="1"/>
          </p:cNvSpPr>
          <p:nvPr/>
        </p:nvSpPr>
        <p:spPr bwMode="auto">
          <a:xfrm>
            <a:off x="3132138" y="1341438"/>
            <a:ext cx="3816350" cy="3743325"/>
          </a:xfrm>
          <a:prstGeom prst="rightArrow">
            <a:avLst>
              <a:gd name="adj1" fmla="val 50000"/>
              <a:gd name="adj2" fmla="val 3498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7181" name="TextBox 17"/>
          <p:cNvSpPr txBox="1">
            <a:spLocks noChangeArrowheads="1"/>
          </p:cNvSpPr>
          <p:nvPr/>
        </p:nvSpPr>
        <p:spPr bwMode="auto">
          <a:xfrm>
            <a:off x="971600" y="3136802"/>
            <a:ext cx="71287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66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COMPANY PROFILE</a:t>
            </a:r>
          </a:p>
          <a:p>
            <a:endParaRPr lang="en-MY" sz="7200" dirty="0">
              <a:solidFill>
                <a:srgbClr val="6633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141082-FB2C-4065-B560-B66695E3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961639" cy="824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BA108-C61E-4E6C-B92A-2AE2B56D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82692"/>
            <a:ext cx="1709738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47C7B-6DED-4A9A-9E48-2057F660A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04134" cy="5616624"/>
          </a:xfrm>
          <a:prstGeom prst="rect">
            <a:avLst/>
          </a:prstGeom>
        </p:spPr>
      </p:pic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0872" y="1124744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Fakulti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Peladangan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Putra Malaysia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Proprietor: UPM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no: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Harun 012 3209437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Type: Pasture establishment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napier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braccaria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decumbence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45 acres</a:t>
            </a:r>
          </a:p>
          <a:p>
            <a:pPr eaLnBrk="1" hangingPunct="1">
              <a:lnSpc>
                <a:spcPct val="80000"/>
              </a:lnSpc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Dato Dr Aziz Yahya-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21, Sungai Lui, Hulu Langat, Selangor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Proprietor:   Dato Dr Aziz Yahya 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no:  012 3236252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Type:           Design, built and supply infrastructure for goat breeding, 150 head of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        breeder females and 20 male goats.</a:t>
            </a:r>
          </a:p>
          <a:p>
            <a:pPr eaLnBrk="1" hangingPunct="1">
              <a:lnSpc>
                <a:spcPct val="80000"/>
              </a:lnSpc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Dato Seri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Abu Bakar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Kamaruddin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Lot 440, Jalan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Rumah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Rakyat,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Teluk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Kemang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Port Dickson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Proprietor:   Dato Seri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Abu Bakar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Kamaruddin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no:  012 2777651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Type:            Design, built and supply infrastructure for goat breeding, 50 head of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        breeder females and 2 male goats.</a:t>
            </a:r>
          </a:p>
          <a:p>
            <a:pPr eaLnBrk="1" hangingPunct="1">
              <a:lnSpc>
                <a:spcPct val="80000"/>
              </a:lnSpc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771800" y="274638"/>
            <a:ext cx="3945632" cy="1143000"/>
          </a:xfrm>
          <a:noFill/>
        </p:spPr>
        <p:txBody>
          <a:bodyPr/>
          <a:lstStyle/>
          <a:p>
            <a:pPr eaLnBrk="1" hangingPunct="1"/>
            <a:r>
              <a:rPr lang="en-US" sz="2400" b="1" u="sng" dirty="0">
                <a:latin typeface="Century Gothic" pitchFamily="34" charset="0"/>
              </a:rPr>
              <a:t>ESTABLISHED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789D9-90AF-48BA-BC8B-3D75C3735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153187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C48EB-3654-44A6-BCB3-EBBCAFEFFCC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648700" cy="4867275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8576" y="116632"/>
            <a:ext cx="3801616" cy="954360"/>
          </a:xfrm>
        </p:spPr>
        <p:txBody>
          <a:bodyPr/>
          <a:lstStyle/>
          <a:p>
            <a:pPr eaLnBrk="1" hangingPunct="1"/>
            <a:r>
              <a:rPr lang="en-US" sz="2400" b="1" u="sng" dirty="0">
                <a:latin typeface="Century Gothic" pitchFamily="34" charset="0"/>
              </a:rPr>
              <a:t>ESTABLISHED PROJECTS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403648" y="1052736"/>
            <a:ext cx="6624736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GT Farm:     Lot 447, Jalan Sg Lui, Bt. 21,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Pekan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Hulu Langat, Selangor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Proprietor:  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Nik Razali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Jusoh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no:  012 2842169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Type:           Design, built and supply infrastructure for goat breeding, 150 head of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        breeder females and 10 male goats.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MN Farms:  Lot 7004,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Jln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Jawa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Sg. Lui,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Pekan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Bt. 18, Hulu Langat, Selangor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Proprietor:   Tuan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Muhijo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Madin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no:  019 3399252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Type:           Design, built and supply infrastructure for goat breeding, 100 head of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        breeder females and 10 male goats.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Green Acres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Sdn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Bhd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Salak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Tinggi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Salak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Selangor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Proprietor:   Yasmin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Agrotech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Sdn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Bhd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(Rashid Ghani)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no:  012 2980212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Type:           Design, built and supply infrastructure for goat breeding, 250 head of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        breeder females and 20 male goats.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86320-1C63-40B9-8F0E-FF906D4B5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153187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IZAN\muazam pics\Photo016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8672" y="1268760"/>
            <a:ext cx="3443288" cy="2582863"/>
          </a:xfrm>
          <a:noFill/>
        </p:spPr>
      </p:pic>
      <p:pic>
        <p:nvPicPr>
          <p:cNvPr id="18435" name="Picture 3" descr="E:\IZAN\muazam pics\Photo015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1117600"/>
            <a:ext cx="3443287" cy="2582863"/>
          </a:xfrm>
          <a:noFill/>
        </p:spPr>
      </p:pic>
      <p:pic>
        <p:nvPicPr>
          <p:cNvPr id="18436" name="Picture 4" descr="E:\IZAN\muazam pics\Photo01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8672" y="3607148"/>
            <a:ext cx="3443288" cy="2584450"/>
          </a:xfrm>
          <a:noFill/>
        </p:spPr>
      </p:pic>
      <p:pic>
        <p:nvPicPr>
          <p:cNvPr id="18437" name="Picture 5" descr="E:\IZAN\muazam pics\Photo018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4048" y="3455988"/>
            <a:ext cx="3443287" cy="2584450"/>
          </a:xfrm>
          <a:noFill/>
        </p:spPr>
      </p:pic>
      <p:sp>
        <p:nvSpPr>
          <p:cNvPr id="18442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44450"/>
            <a:ext cx="9144000" cy="1143000"/>
          </a:xfrm>
          <a:solidFill>
            <a:srgbClr val="92D050"/>
          </a:solidFill>
        </p:spPr>
        <p:txBody>
          <a:bodyPr/>
          <a:lstStyle/>
          <a:p>
            <a:r>
              <a:rPr lang="en-US" sz="2400" b="1">
                <a:latin typeface="Century Gothic" pitchFamily="34" charset="0"/>
              </a:rPr>
              <a:t>Grass planting</a:t>
            </a:r>
            <a:endParaRPr lang="en-MY" sz="2400" b="1">
              <a:latin typeface="Century Gothic" pitchFamily="34" charset="0"/>
            </a:endParaRP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1725613" y="3067050"/>
            <a:ext cx="177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FIRST PLOUGH</a:t>
            </a:r>
            <a:endParaRPr lang="en-MY" b="1">
              <a:solidFill>
                <a:schemeClr val="bg1"/>
              </a:solidFill>
            </a:endParaRP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5902325" y="3067050"/>
            <a:ext cx="1779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FIRST PLOUGH</a:t>
            </a:r>
            <a:endParaRPr lang="en-MY" b="1">
              <a:solidFill>
                <a:schemeClr val="bg1"/>
              </a:solidFill>
            </a:endParaRP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1654175" y="5370513"/>
            <a:ext cx="1779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FIRST PLOUGH</a:t>
            </a:r>
            <a:endParaRPr lang="en-MY" b="1">
              <a:solidFill>
                <a:schemeClr val="bg1"/>
              </a:solidFill>
            </a:endParaRPr>
          </a:p>
        </p:txBody>
      </p:sp>
      <p:sp>
        <p:nvSpPr>
          <p:cNvPr id="18441" name="TextBox 14"/>
          <p:cNvSpPr txBox="1">
            <a:spLocks noChangeArrowheads="1"/>
          </p:cNvSpPr>
          <p:nvPr/>
        </p:nvSpPr>
        <p:spPr bwMode="auto">
          <a:xfrm>
            <a:off x="5637213" y="5443538"/>
            <a:ext cx="2020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PLANTING ROWS</a:t>
            </a:r>
            <a:endParaRPr lang="en-MY" b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93CC94-7F4F-4DF2-90CB-CF6B5E99E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297203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9" descr="DSC0052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7603" y="1370013"/>
            <a:ext cx="3886200" cy="2159000"/>
          </a:xfrm>
        </p:spPr>
      </p:pic>
      <p:pic>
        <p:nvPicPr>
          <p:cNvPr id="19459" name="Content Placeholder 10" descr="DSC0052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2625" y="3716338"/>
            <a:ext cx="3889375" cy="2187575"/>
          </a:xfrm>
        </p:spPr>
      </p:pic>
      <p:pic>
        <p:nvPicPr>
          <p:cNvPr id="19460" name="Content Placeholder 11" descr="DSC0055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016" y="3716338"/>
            <a:ext cx="3887787" cy="2187575"/>
          </a:xfrm>
        </p:spPr>
      </p:pic>
      <p:pic>
        <p:nvPicPr>
          <p:cNvPr id="19462" name="Content Placeholder 8" descr="IMG_0016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2625" y="1341438"/>
            <a:ext cx="3889375" cy="2185987"/>
          </a:xfrm>
        </p:spPr>
      </p:pic>
      <p:sp>
        <p:nvSpPr>
          <p:cNvPr id="19463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115888"/>
            <a:ext cx="9150350" cy="1152525"/>
          </a:xfrm>
          <a:solidFill>
            <a:srgbClr val="92D050"/>
          </a:solidFill>
        </p:spPr>
        <p:txBody>
          <a:bodyPr/>
          <a:lstStyle/>
          <a:p>
            <a:r>
              <a:rPr lang="en-US" sz="2400" b="1">
                <a:latin typeface="Century Gothic" pitchFamily="34" charset="0"/>
              </a:rPr>
              <a:t>Grass planting</a:t>
            </a:r>
            <a:endParaRPr lang="en-MY" sz="2400" b="1"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FFB4-F4B8-466E-9CD9-AAC000727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225195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6" descr="H:\DCIM\100OLYMP\P8270669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071" y="1700808"/>
            <a:ext cx="3744913" cy="2041525"/>
          </a:xfrm>
        </p:spPr>
      </p:pic>
      <p:pic>
        <p:nvPicPr>
          <p:cNvPr id="21507" name="Content Placeholder 7" descr="H:\DCIM\100OLYMP\P8270668.JPG"/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69408" y="1700808"/>
            <a:ext cx="3887787" cy="2016125"/>
          </a:xfrm>
        </p:spPr>
      </p:pic>
      <p:pic>
        <p:nvPicPr>
          <p:cNvPr id="2150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3859808"/>
            <a:ext cx="3913187" cy="2016125"/>
          </a:xfrm>
          <a:noFill/>
        </p:spPr>
      </p:pic>
      <p:pic>
        <p:nvPicPr>
          <p:cNvPr id="2150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3071" y="3866158"/>
            <a:ext cx="3744913" cy="2009775"/>
          </a:xfrm>
          <a:noFill/>
        </p:spPr>
      </p:pic>
      <p:sp>
        <p:nvSpPr>
          <p:cNvPr id="21510" name="Title 1"/>
          <p:cNvSpPr>
            <a:spLocks noGrp="1"/>
          </p:cNvSpPr>
          <p:nvPr>
            <p:ph type="title" sz="quarter" idx="4294967295"/>
          </p:nvPr>
        </p:nvSpPr>
        <p:spPr>
          <a:xfrm>
            <a:off x="-36513" y="115888"/>
            <a:ext cx="9180513" cy="1152525"/>
          </a:xfrm>
          <a:solidFill>
            <a:srgbClr val="92D050"/>
          </a:solidFill>
        </p:spPr>
        <p:txBody>
          <a:bodyPr/>
          <a:lstStyle/>
          <a:p>
            <a:r>
              <a:rPr lang="en-US" sz="2400" b="1">
                <a:latin typeface="Century Gothic" pitchFamily="34" charset="0"/>
              </a:rPr>
              <a:t>Grass planting</a:t>
            </a:r>
            <a:endParaRPr lang="en-MY" sz="2400" b="1"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636D1-C67F-4E26-AEDD-D59E13AD8D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153187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:\Rachel's files\Pictures\2013\April-july\IMG_2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908" y="1196975"/>
            <a:ext cx="33845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115888"/>
            <a:ext cx="9180513" cy="792162"/>
          </a:xfrm>
          <a:solidFill>
            <a:srgbClr val="92D050"/>
          </a:solidFill>
        </p:spPr>
        <p:txBody>
          <a:bodyPr/>
          <a:lstStyle/>
          <a:p>
            <a:r>
              <a:rPr lang="en-US" sz="2400" b="1">
                <a:latin typeface="Century Gothic" pitchFamily="34" charset="0"/>
              </a:rPr>
              <a:t>Grass planting</a:t>
            </a:r>
            <a:endParaRPr lang="en-MY" sz="2400" b="1">
              <a:latin typeface="Century Gothic" pitchFamily="34" charset="0"/>
            </a:endParaRPr>
          </a:p>
        </p:txBody>
      </p:sp>
      <p:pic>
        <p:nvPicPr>
          <p:cNvPr id="22532" name="Picture 3" descr="J:\Rachel's files\Pictures\2013\April-july\IMG_2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975"/>
            <a:ext cx="360045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J:\Rachel's files\Pictures\2013\April-july\IMG_2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685915"/>
            <a:ext cx="3305311" cy="247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 descr="J:\Rachel's files\Pictures\2013\April-july\IMG_2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645024"/>
            <a:ext cx="4470759" cy="252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BFAC1-0802-4400-B585-D3ED985EB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369211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115888"/>
            <a:ext cx="9180513" cy="792162"/>
          </a:xfrm>
          <a:solidFill>
            <a:srgbClr val="92D050"/>
          </a:solidFill>
        </p:spPr>
        <p:txBody>
          <a:bodyPr/>
          <a:lstStyle/>
          <a:p>
            <a:r>
              <a:rPr lang="en-US" sz="2400" b="1" dirty="0">
                <a:latin typeface="Century Gothic" pitchFamily="34" charset="0"/>
              </a:rPr>
              <a:t>Field Maintenance</a:t>
            </a:r>
            <a:endParaRPr lang="en-MY" sz="2400" b="1" dirty="0"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BFAC1-0802-4400-B585-D3ED985EB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369211"/>
            <a:ext cx="3131840" cy="372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681D6-7A98-4C4A-B1A6-1FC68648B2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51" y="1416383"/>
            <a:ext cx="2865700" cy="4161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F3255-B727-4EFA-B4DE-5B30FB387C0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6383"/>
            <a:ext cx="2865700" cy="4161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1A47E6-5E7C-4F6F-8974-3F064FE4BD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81" y="1416383"/>
            <a:ext cx="2865700" cy="41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9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115888"/>
            <a:ext cx="9180513" cy="792162"/>
          </a:xfrm>
          <a:solidFill>
            <a:srgbClr val="92D050"/>
          </a:solidFill>
        </p:spPr>
        <p:txBody>
          <a:bodyPr/>
          <a:lstStyle/>
          <a:p>
            <a:r>
              <a:rPr lang="en-US" sz="2400" b="1" dirty="0">
                <a:latin typeface="Century Gothic" pitchFamily="34" charset="0"/>
              </a:rPr>
              <a:t>Field Maintenance</a:t>
            </a:r>
            <a:endParaRPr lang="en-MY" sz="2400" b="1" dirty="0"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BFAC1-0802-4400-B585-D3ED985EB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369211"/>
            <a:ext cx="3131840" cy="372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9E5AF-A8BD-4054-BDF9-3037498F1B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6566" y="-253377"/>
            <a:ext cx="2087476" cy="500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07919D-4CAC-4A80-896E-E146B706A1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1" y="1176012"/>
            <a:ext cx="3506525" cy="508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973E88-1068-4A85-AD68-D379D7EFB90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90259"/>
            <a:ext cx="5000789" cy="267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640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115888"/>
            <a:ext cx="9180513" cy="792162"/>
          </a:xfrm>
          <a:solidFill>
            <a:srgbClr val="92D050"/>
          </a:solidFill>
        </p:spPr>
        <p:txBody>
          <a:bodyPr/>
          <a:lstStyle/>
          <a:p>
            <a:r>
              <a:rPr lang="en-US" sz="2400" b="1" dirty="0">
                <a:latin typeface="Century Gothic" pitchFamily="34" charset="0"/>
              </a:rPr>
              <a:t>Field Maintenance</a:t>
            </a:r>
            <a:endParaRPr lang="en-MY" sz="2400" b="1" dirty="0"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BFAC1-0802-4400-B585-D3ED985EB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369211"/>
            <a:ext cx="3131840" cy="372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AEFB6A-B4BF-4B20-BFB8-CECF6DBB77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68632"/>
            <a:ext cx="3600400" cy="511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3B9CA-F7C1-4F9D-AFE1-8A634B351D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62" y="1045042"/>
            <a:ext cx="4646175" cy="2526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B2A044-35C0-41DE-AFE1-CE48D65329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21" y="3669636"/>
            <a:ext cx="4646175" cy="2515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45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CF0AC-A239-49A6-A705-AE35F257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30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13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5288E-FAA7-4896-8F84-7568CF1E5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01" y="0"/>
            <a:ext cx="4875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5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9D340-5030-4290-BFC4-CF89C5A34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78" y="0"/>
            <a:ext cx="5363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D5383-F92F-45A2-9E75-A83C6A121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95" y="184192"/>
            <a:ext cx="4427810" cy="64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41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6B60B1-00EF-4632-B527-399414EB9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39" y="314086"/>
            <a:ext cx="3203321" cy="62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4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656D8D-F5A0-4D3F-AE6E-01C15ED50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r="4099" b="54651"/>
          <a:stretch/>
        </p:blipFill>
        <p:spPr>
          <a:xfrm>
            <a:off x="159329" y="742076"/>
            <a:ext cx="4320480" cy="2173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23EDA-C2D0-4A3F-A27C-E82F31688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4001" b="58400"/>
          <a:stretch/>
        </p:blipFill>
        <p:spPr>
          <a:xfrm>
            <a:off x="159329" y="3102679"/>
            <a:ext cx="4320480" cy="227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52D2E-BA54-4ACB-AE60-8CC3AA42D7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2369" b="58400"/>
          <a:stretch/>
        </p:blipFill>
        <p:spPr>
          <a:xfrm>
            <a:off x="4680634" y="742076"/>
            <a:ext cx="4320480" cy="2173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AFDB55-1383-4222-8392-73F5C330DE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486" b="56300"/>
          <a:stretch/>
        </p:blipFill>
        <p:spPr>
          <a:xfrm>
            <a:off x="4665334" y="3091555"/>
            <a:ext cx="4320480" cy="228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89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616D3-7BCD-4F2D-BA3D-4A7582F6D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7"/>
          <a:stretch/>
        </p:blipFill>
        <p:spPr>
          <a:xfrm>
            <a:off x="2148361" y="16271"/>
            <a:ext cx="4847277" cy="39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9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919FD-26B7-431B-9A35-2ACCCF896F7B}"/>
              </a:ext>
            </a:extLst>
          </p:cNvPr>
          <p:cNvSpPr/>
          <p:nvPr/>
        </p:nvSpPr>
        <p:spPr>
          <a:xfrm>
            <a:off x="-468560" y="908720"/>
            <a:ext cx="4608512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sz="2400" b="1" spc="-150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itchFamily="34" charset="0"/>
              </a:rPr>
              <a:t>TEAM MEMBERS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28BCAC-D2BD-4B40-A4A7-00F35FA74E4F}"/>
              </a:ext>
            </a:extLst>
          </p:cNvPr>
          <p:cNvSpPr/>
          <p:nvPr/>
        </p:nvSpPr>
        <p:spPr>
          <a:xfrm>
            <a:off x="0" y="836712"/>
            <a:ext cx="25152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BB4B0B7-9334-4FE1-A585-85B9B97C081D}"/>
              </a:ext>
            </a:extLst>
          </p:cNvPr>
          <p:cNvSpPr txBox="1">
            <a:spLocks/>
          </p:cNvSpPr>
          <p:nvPr/>
        </p:nvSpPr>
        <p:spPr>
          <a:xfrm>
            <a:off x="539552" y="4255466"/>
            <a:ext cx="2250027" cy="1106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1000"/>
              </a:lnSpc>
            </a:pPr>
            <a:r>
              <a:rPr lang="ms-MY" b="1" spc="-15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Datuk Aldillan Anuar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Director,</a:t>
            </a:r>
          </a:p>
          <a:p>
            <a:pPr>
              <a:lnSpc>
                <a:spcPts val="1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Foddercube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Sdn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Bhd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44A0627-90C6-4239-A27E-4B910C75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3031" r="19493" b="54918"/>
          <a:stretch/>
        </p:blipFill>
        <p:spPr>
          <a:xfrm>
            <a:off x="906552" y="2435400"/>
            <a:ext cx="1655266" cy="1688513"/>
          </a:xfrm>
          <a:prstGeom prst="ellips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35" y="2420888"/>
            <a:ext cx="1744722" cy="184567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309995A-812A-45C1-A979-1CE6A6CBB618}"/>
              </a:ext>
            </a:extLst>
          </p:cNvPr>
          <p:cNvSpPr txBox="1">
            <a:spLocks/>
          </p:cNvSpPr>
          <p:nvPr/>
        </p:nvSpPr>
        <p:spPr>
          <a:xfrm>
            <a:off x="3395376" y="4266564"/>
            <a:ext cx="2250027" cy="1106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ts val="1000"/>
              </a:lnSpc>
            </a:pPr>
            <a:r>
              <a:rPr lang="ms-MY" sz="1400" b="1" spc="-15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Izan Johan</a:t>
            </a:r>
          </a:p>
          <a:p>
            <a:pPr lvl="0" algn="ctr">
              <a:lnSpc>
                <a:spcPts val="1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Director,</a:t>
            </a:r>
          </a:p>
          <a:p>
            <a:pPr lvl="0" algn="ctr">
              <a:lnSpc>
                <a:spcPts val="1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Foddercube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Sdn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Bhd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16" y="2496588"/>
            <a:ext cx="1798617" cy="1781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0309995A-812A-45C1-A979-1CE6A6CBB618}"/>
              </a:ext>
            </a:extLst>
          </p:cNvPr>
          <p:cNvSpPr txBox="1">
            <a:spLocks/>
          </p:cNvSpPr>
          <p:nvPr/>
        </p:nvSpPr>
        <p:spPr>
          <a:xfrm>
            <a:off x="6516216" y="4437112"/>
            <a:ext cx="1800200" cy="7920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ts val="1000"/>
              </a:lnSpc>
            </a:pPr>
            <a:r>
              <a:rPr lang="ms-MY" sz="1400" b="1" spc="-150" dirty="0" smtClean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Andrew Tan </a:t>
            </a:r>
            <a:endParaRPr lang="ms-MY" sz="1400" b="1" spc="-150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0" algn="ctr">
              <a:lnSpc>
                <a:spcPts val="1000"/>
              </a:lnSpc>
            </a:pP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Chief Financial Officer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0" algn="ctr">
              <a:lnSpc>
                <a:spcPts val="1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Foddercube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Sdn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Bhd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39952" y="5157192"/>
            <a:ext cx="2160240" cy="864096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algn="l"/>
            <a:endParaRPr lang="en-US" sz="1800" kern="0" dirty="0" smtClean="0"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919FD-26B7-431B-9A35-2ACCCF896F7B}"/>
              </a:ext>
            </a:extLst>
          </p:cNvPr>
          <p:cNvSpPr/>
          <p:nvPr/>
        </p:nvSpPr>
        <p:spPr>
          <a:xfrm>
            <a:off x="-1332656" y="764704"/>
            <a:ext cx="6264696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sz="2400" b="1" spc="-150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itchFamily="34" charset="0"/>
              </a:rPr>
              <a:t>TEAM MEMBERS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28BCAC-D2BD-4B40-A4A7-00F35FA74E4F}"/>
              </a:ext>
            </a:extLst>
          </p:cNvPr>
          <p:cNvSpPr/>
          <p:nvPr/>
        </p:nvSpPr>
        <p:spPr>
          <a:xfrm>
            <a:off x="0" y="764704"/>
            <a:ext cx="17951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20" name="Group 19"/>
          <p:cNvGrpSpPr/>
          <p:nvPr/>
        </p:nvGrpSpPr>
        <p:grpSpPr>
          <a:xfrm>
            <a:off x="971600" y="4077072"/>
            <a:ext cx="7200226" cy="2043128"/>
            <a:chOff x="899592" y="1772816"/>
            <a:chExt cx="7200226" cy="2043128"/>
          </a:xfrm>
        </p:grpSpPr>
        <p:grpSp>
          <p:nvGrpSpPr>
            <p:cNvPr id="12" name="Group 11"/>
            <p:cNvGrpSpPr/>
            <p:nvPr/>
          </p:nvGrpSpPr>
          <p:grpSpPr>
            <a:xfrm>
              <a:off x="899592" y="1844824"/>
              <a:ext cx="1627475" cy="1971120"/>
              <a:chOff x="1619672" y="1772816"/>
              <a:chExt cx="1627475" cy="1971120"/>
            </a:xfrm>
          </p:grpSpPr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B435717A-3BE8-4BD8-BE30-3CDC8376C9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9672" y="2983607"/>
                <a:ext cx="1627475" cy="76032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ms-MY" b="1" spc="-150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Halil Mohamad Alip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Former Senior Executive,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Agriculture Division, ECERDC</a:t>
                </a:r>
                <a:endParaRPr lang="en-GB" sz="9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BF74A52-2A9E-485B-978A-A68DB8D18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7417" y="1772816"/>
                <a:ext cx="1171264" cy="1192368"/>
              </a:xfrm>
              <a:prstGeom prst="ellips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2771800" y="1772816"/>
              <a:ext cx="1627475" cy="2036109"/>
              <a:chOff x="4067944" y="1772816"/>
              <a:chExt cx="1627475" cy="2036109"/>
            </a:xfrm>
          </p:grpSpPr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F47262E3-A695-49FA-94F7-A1190C9E7D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67944" y="3048596"/>
                <a:ext cx="1627475" cy="76032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ms-MY" b="1" spc="-150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Anas Nasaruddin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Former CEO of MARDI Holdings</a:t>
                </a:r>
                <a:endParaRPr lang="en-GB" sz="9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F491251-B875-4BEF-8818-AF83594CE7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49" t="2478" r="16489" b="62400"/>
              <a:stretch/>
            </p:blipFill>
            <p:spPr>
              <a:xfrm>
                <a:off x="4322966" y="1772816"/>
                <a:ext cx="1142351" cy="1218758"/>
              </a:xfrm>
              <a:prstGeom prst="ellips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572000" y="1772816"/>
              <a:ext cx="1627475" cy="2033230"/>
              <a:chOff x="1691680" y="4005064"/>
              <a:chExt cx="1627475" cy="2033230"/>
            </a:xfrm>
          </p:grpSpPr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B435717A-3BE8-4BD8-BE30-3CDC8376C9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1680" y="5277965"/>
                <a:ext cx="1627475" cy="76032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ms-MY" b="1" spc="-150" dirty="0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Mohd Shahril Yusof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Legal Advisor,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Foddercube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Sdn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900" dirty="0" err="1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Bhd</a:t>
                </a:r>
                <a:endParaRPr lang="en-GB" sz="9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2137E10-C39C-4092-98B7-783D707744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73" b="20222"/>
              <a:stretch/>
            </p:blipFill>
            <p:spPr>
              <a:xfrm>
                <a:off x="1965446" y="4005064"/>
                <a:ext cx="1079941" cy="1216225"/>
              </a:xfrm>
              <a:prstGeom prst="ellips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8184" y="1844824"/>
              <a:ext cx="1871634" cy="1950889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844824"/>
            <a:ext cx="55905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D34B388-5A63-43FC-BA76-3C132F3A19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327065"/>
            <a:ext cx="7380312" cy="4932387"/>
          </a:xfrm>
          <a:prstGeom prst="rect">
            <a:avLst/>
          </a:prstGeom>
        </p:spPr>
      </p:pic>
      <p:sp>
        <p:nvSpPr>
          <p:cNvPr id="81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1907704" y="1340768"/>
            <a:ext cx="5256567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1600" b="1" dirty="0"/>
          </a:p>
          <a:p>
            <a:pPr algn="l"/>
            <a:r>
              <a:rPr lang="en-US" sz="1600" b="1" dirty="0">
                <a:latin typeface="Century Gothic" pitchFamily="34" charset="0"/>
              </a:rPr>
              <a:t>Establishment: 2018</a:t>
            </a:r>
          </a:p>
          <a:p>
            <a:pPr algn="l"/>
            <a:r>
              <a:rPr lang="en-US" sz="1600" b="1" dirty="0">
                <a:latin typeface="Century Gothic" pitchFamily="34" charset="0"/>
              </a:rPr>
              <a:t>Paid up Capital RM 1,000,000.00</a:t>
            </a:r>
          </a:p>
          <a:p>
            <a:pPr algn="l"/>
            <a:r>
              <a:rPr lang="en-US" sz="1600" b="1" dirty="0">
                <a:latin typeface="Century Gothic" pitchFamily="34" charset="0"/>
              </a:rPr>
              <a:t>2   Shareholders </a:t>
            </a:r>
          </a:p>
          <a:p>
            <a:pPr algn="l"/>
            <a:r>
              <a:rPr lang="en-US" sz="1600" b="1" dirty="0">
                <a:latin typeface="Century Gothic" pitchFamily="34" charset="0"/>
              </a:rPr>
              <a:t>DATUK ALDILLAN ANUAR -DIRECTOR</a:t>
            </a:r>
          </a:p>
          <a:p>
            <a:pPr algn="l"/>
            <a:r>
              <a:rPr lang="en-US" sz="1600" b="1" dirty="0">
                <a:latin typeface="Century Gothic" pitchFamily="34" charset="0"/>
              </a:rPr>
              <a:t>EN IZAN JOHAN – MANAGING DIRECTOR/ FOUNDER</a:t>
            </a:r>
          </a:p>
          <a:p>
            <a:pPr algn="l"/>
            <a:endParaRPr lang="en-US" sz="1600" b="1" dirty="0">
              <a:latin typeface="Century Gothic" pitchFamily="34" charset="0"/>
            </a:endParaRPr>
          </a:p>
          <a:p>
            <a:pPr algn="l"/>
            <a:r>
              <a:rPr lang="en-US" b="1" dirty="0"/>
              <a:t>Mailing Address: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entury Gothic" panose="020B0502020202020204" pitchFamily="34" charset="0"/>
                <a:ea typeface="Calibri" pitchFamily="34" charset="0"/>
                <a:cs typeface="Calibri" pitchFamily="34" charset="0"/>
              </a:rPr>
              <a:t>A-10-01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entury Gothic" panose="020B0502020202020204" pitchFamily="34" charset="0"/>
                <a:cs typeface="Calibri" pitchFamily="34" charset="0"/>
              </a:rPr>
              <a:t>No 3 Plaza </a:t>
            </a:r>
            <a:r>
              <a:rPr lang="en-US" sz="1600" b="1" dirty="0" err="1">
                <a:latin typeface="Century Gothic" panose="020B0502020202020204" pitchFamily="34" charset="0"/>
                <a:cs typeface="Calibri" pitchFamily="34" charset="0"/>
              </a:rPr>
              <a:t>Taragon</a:t>
            </a:r>
            <a:r>
              <a:rPr lang="en-US" sz="1600" b="1" dirty="0">
                <a:latin typeface="Century Gothic" panose="020B0502020202020204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Calibri" pitchFamily="34" charset="0"/>
              </a:rPr>
              <a:t>Kelana</a:t>
            </a:r>
            <a:endParaRPr lang="en-US" sz="1600" b="1" dirty="0">
              <a:latin typeface="Century Gothic" panose="020B0502020202020204" pitchFamily="34" charset="0"/>
              <a:cs typeface="Calibri" pitchFamily="34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entury Gothic" panose="020B0502020202020204" pitchFamily="34" charset="0"/>
                <a:cs typeface="Calibri" pitchFamily="34" charset="0"/>
              </a:rPr>
              <a:t>47301 </a:t>
            </a:r>
            <a:r>
              <a:rPr lang="en-US" sz="1600" b="1" dirty="0" err="1">
                <a:latin typeface="Century Gothic" panose="020B0502020202020204" pitchFamily="34" charset="0"/>
                <a:cs typeface="Calibri" pitchFamily="34" charset="0"/>
              </a:rPr>
              <a:t>Petaling</a:t>
            </a:r>
            <a:r>
              <a:rPr lang="en-US" sz="1600" b="1" dirty="0">
                <a:latin typeface="Century Gothic" panose="020B0502020202020204" pitchFamily="34" charset="0"/>
                <a:cs typeface="Calibri" pitchFamily="34" charset="0"/>
              </a:rPr>
              <a:t> Jaya, Selangor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entury Gothic" panose="020B0502020202020204" pitchFamily="34" charset="0"/>
                <a:cs typeface="Calibri" pitchFamily="34" charset="0"/>
              </a:rPr>
              <a:t>Malaysia </a:t>
            </a:r>
          </a:p>
          <a:p>
            <a:pPr algn="l"/>
            <a:endParaRPr lang="en-US" sz="1600" b="1" dirty="0">
              <a:latin typeface="Century Gothic" pitchFamily="34" charset="0"/>
            </a:endParaRPr>
          </a:p>
          <a:p>
            <a:pPr algn="l"/>
            <a:r>
              <a:rPr lang="en-US" sz="1600" b="1" dirty="0">
                <a:latin typeface="Century Gothic" pitchFamily="34" charset="0"/>
              </a:rPr>
              <a:t>Tel        :  </a:t>
            </a:r>
            <a:r>
              <a:rPr lang="en-US" sz="1600" b="1" dirty="0">
                <a:latin typeface="Century Gothic" panose="020B0502020202020204" pitchFamily="34" charset="0"/>
                <a:ea typeface="Calibri" pitchFamily="34" charset="0"/>
                <a:cs typeface="Calibri" pitchFamily="34" charset="0"/>
              </a:rPr>
              <a:t>+603 78863878</a:t>
            </a:r>
            <a:endParaRPr lang="en-US" sz="1600" b="1" dirty="0">
              <a:latin typeface="Century Gothic" pitchFamily="34" charset="0"/>
            </a:endParaRPr>
          </a:p>
          <a:p>
            <a:pPr algn="l"/>
            <a:r>
              <a:rPr lang="en-US" sz="1600" b="1" dirty="0">
                <a:latin typeface="Century Gothic" pitchFamily="34" charset="0"/>
              </a:rPr>
              <a:t>Phone  :  +6012 6969010</a:t>
            </a:r>
          </a:p>
          <a:p>
            <a:pPr algn="l"/>
            <a:r>
              <a:rPr lang="en-US" sz="1600" b="1" dirty="0">
                <a:latin typeface="Century Gothic" pitchFamily="34" charset="0"/>
              </a:rPr>
              <a:t>Email    : izanfoddercube@gmail.com</a:t>
            </a:r>
          </a:p>
          <a:p>
            <a:pPr algn="l"/>
            <a:endParaRPr lang="en-US" sz="1600" b="1" dirty="0">
              <a:latin typeface="Century Gothic" pitchFamily="34" charset="0"/>
            </a:endParaRPr>
          </a:p>
          <a:p>
            <a:pPr algn="l"/>
            <a:r>
              <a:rPr lang="en-US" sz="1600" b="1" dirty="0">
                <a:latin typeface="Century Gothic" pitchFamily="34" charset="0"/>
              </a:rPr>
              <a:t>Business: Agriculture 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DEC4E-1DA8-458A-A885-0CE0016C9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1" y="228797"/>
            <a:ext cx="6858957" cy="93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FD5B42-1905-449D-9640-2F07FAD2E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70" y="141861"/>
            <a:ext cx="4665859" cy="65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C07B9-5A78-4ECA-A757-5DB0D7BDA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48" y="227349"/>
            <a:ext cx="4495704" cy="64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3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 descr="DSC00525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450989" y="687718"/>
            <a:ext cx="8242021" cy="5482563"/>
          </a:xfrm>
          <a:prstGeom prst="rect">
            <a:avLst/>
          </a:prstGeom>
        </p:spPr>
      </p:pic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03548" y="657518"/>
            <a:ext cx="8136902" cy="60324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342900" indent="-342900" algn="l">
              <a:buAutoNum type="arabi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MBPJ, Padang Utara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Kompleks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sukan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Astaka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Petaling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Jaya.</a:t>
            </a:r>
          </a:p>
          <a:p>
            <a:pPr algn="l"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2.  NJ Farms, Lot 1457,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Jalan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Kg Sungai Sop,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Bt. 14,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HuluLangat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43100 Selangor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Darul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Ehsan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Production of live goats for breeders and slaughter animals</a:t>
            </a: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Total Population- 410 Head</a:t>
            </a: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Current production- 130 heads slaughter animals, per month</a:t>
            </a: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- 20 heads breeder animals, per month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Breeder goats are sold to individuals, government agencies, etc</a:t>
            </a:r>
          </a:p>
          <a:p>
            <a:pPr algn="l">
              <a:buFontTx/>
              <a:buChar char="-"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MY" dirty="0">
                <a:latin typeface="Calibri" panose="020F0502020204030204" pitchFamily="34" charset="0"/>
                <a:cs typeface="Calibri" panose="020F0502020204030204" pitchFamily="34" charset="0"/>
              </a:rPr>
              <a:t>FODDER &amp; PASTURE DEVELOPMENT AND ESTABLISHMENT</a:t>
            </a:r>
          </a:p>
          <a:p>
            <a:pPr algn="l">
              <a:defRPr/>
            </a:pPr>
            <a:r>
              <a:rPr lang="en-MY" dirty="0">
                <a:latin typeface="Calibri" panose="020F0502020204030204" pitchFamily="34" charset="0"/>
                <a:cs typeface="Calibri" panose="020F0502020204030204" pitchFamily="34" charset="0"/>
              </a:rPr>
              <a:t>- Goat breeding and innovation centre, Kuala </a:t>
            </a:r>
            <a:r>
              <a:rPr lang="en-MY" dirty="0" err="1">
                <a:latin typeface="Calibri" panose="020F0502020204030204" pitchFamily="34" charset="0"/>
                <a:cs typeface="Calibri" panose="020F0502020204030204" pitchFamily="34" charset="0"/>
              </a:rPr>
              <a:t>Behrang</a:t>
            </a:r>
            <a:r>
              <a:rPr lang="en-MY" dirty="0">
                <a:latin typeface="Calibri" panose="020F0502020204030204" pitchFamily="34" charset="0"/>
                <a:cs typeface="Calibri" panose="020F0502020204030204" pitchFamily="34" charset="0"/>
              </a:rPr>
              <a:t>, Terengganu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22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Hectars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grass planting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Sub contractors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Client- ECERDC</a:t>
            </a:r>
          </a:p>
          <a:p>
            <a:pPr algn="l">
              <a:buFontTx/>
              <a:buChar char="-"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MY" dirty="0">
                <a:latin typeface="Calibri" panose="020F0502020204030204" pitchFamily="34" charset="0"/>
                <a:cs typeface="Calibri" panose="020F0502020204030204" pitchFamily="34" charset="0"/>
              </a:rPr>
              <a:t>FODDER &amp; PASTURE DEVELOPMENT AND ESTABLISHMENT, </a:t>
            </a:r>
            <a:r>
              <a:rPr lang="en-MY" dirty="0" err="1">
                <a:latin typeface="Calibri" panose="020F0502020204030204" pitchFamily="34" charset="0"/>
                <a:cs typeface="Calibri" panose="020F0502020204030204" pitchFamily="34" charset="0"/>
              </a:rPr>
              <a:t>Muadzam</a:t>
            </a:r>
            <a:r>
              <a:rPr lang="en-MY" dirty="0">
                <a:latin typeface="Calibri" panose="020F0502020204030204" pitchFamily="34" charset="0"/>
                <a:cs typeface="Calibri" panose="020F0502020204030204" pitchFamily="34" charset="0"/>
              </a:rPr>
              <a:t> Shah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Proposed construction and completion of package 2 (fodder and pasture)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Muadzam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shah cattle research and innovation center, Pahang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Darul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Makmur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Sub contractor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Client- ECERDC</a:t>
            </a:r>
          </a:p>
          <a:p>
            <a:pPr algn="l">
              <a:buFontTx/>
              <a:buChar char="-"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5. GRASS HARVESTING</a:t>
            </a:r>
          </a:p>
          <a:p>
            <a:pPr marL="342900" indent="-342900" algn="l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Muadzam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Shah Cattle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Reseach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Center</a:t>
            </a:r>
          </a:p>
          <a:p>
            <a:pPr algn="l">
              <a:buFontTx/>
              <a:buChar char="-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Client- FELDA</a:t>
            </a:r>
          </a:p>
          <a:p>
            <a:pPr algn="l">
              <a:defRPr/>
            </a:pPr>
            <a:endParaRPr lang="en-MY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168365" y="173645"/>
            <a:ext cx="516731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Century Gothic" pitchFamily="34" charset="0"/>
              </a:rPr>
              <a:t>CURRENT / ESTABLISHED PROJECTS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39750" y="4387850"/>
            <a:ext cx="646113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 algn="l" eaLnBrk="0" hangingPunct="0"/>
            <a:endParaRPr lang="en-US" sz="1800">
              <a:latin typeface="Century Gothic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35A7E-25A9-4BD7-842B-FC0DBE12E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153187"/>
            <a:ext cx="3131840" cy="37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/>
      <a:bodyPr>
        <a:normAutofit/>
      </a:bodyPr>
      <a:lstStyle>
        <a:defPPr algn="l">
          <a:defRPr sz="1800" kern="0" dirty="0" smtClean="0">
            <a:latin typeface="Engravers MT" panose="02090707080505020304" pitchFamily="18" charset="0"/>
          </a:defRPr>
        </a:defPPr>
      </a:lstStyle>
    </a:tx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419</Words>
  <Application>Microsoft Office PowerPoint</Application>
  <PresentationFormat>On-screen Show (4:3)</PresentationFormat>
  <Paragraphs>117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Aldhabi</vt:lpstr>
      <vt:lpstr>Arial</vt:lpstr>
      <vt:lpstr>Calibri</vt:lpstr>
      <vt:lpstr>Century Gothic</vt:lpstr>
      <vt:lpstr>Engravers MT</vt:lpstr>
      <vt:lpstr>Segoe UI</vt:lpstr>
      <vt:lpstr>Segoe UI Black</vt:lpstr>
      <vt:lpstr>Segoe UI Light</vt:lpstr>
      <vt:lpstr>Custom Design</vt:lpstr>
      <vt:lpstr>2_Custom Design</vt:lpstr>
      <vt:lpstr>1_Custom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ESTABLISHED PROJECTS</vt:lpstr>
      <vt:lpstr>ESTABLISHED PROJECTS</vt:lpstr>
      <vt:lpstr>Grass planting</vt:lpstr>
      <vt:lpstr>Grass planting</vt:lpstr>
      <vt:lpstr>Grass planting</vt:lpstr>
      <vt:lpstr>Grass planting</vt:lpstr>
      <vt:lpstr>Field Maintenance</vt:lpstr>
      <vt:lpstr>Field Maintenance</vt:lpstr>
      <vt:lpstr>Field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IZAN</dc:creator>
  <cp:lastModifiedBy>Dato Jack</cp:lastModifiedBy>
  <cp:revision>102</cp:revision>
  <dcterms:created xsi:type="dcterms:W3CDTF">2006-05-14T14:29:49Z</dcterms:created>
  <dcterms:modified xsi:type="dcterms:W3CDTF">2021-11-29T13:54:32Z</dcterms:modified>
</cp:coreProperties>
</file>